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handoutMasterIdLst>
    <p:handoutMasterId r:id="rId22"/>
  </p:handoutMasterIdLst>
  <p:sldIdLst>
    <p:sldId id="256" r:id="rId2"/>
    <p:sldId id="257" r:id="rId3"/>
    <p:sldId id="261" r:id="rId4"/>
    <p:sldId id="258" r:id="rId5"/>
    <p:sldId id="262" r:id="rId6"/>
    <p:sldId id="263" r:id="rId7"/>
    <p:sldId id="265" r:id="rId8"/>
    <p:sldId id="266" r:id="rId9"/>
    <p:sldId id="267" r:id="rId10"/>
    <p:sldId id="268" r:id="rId11"/>
    <p:sldId id="269" r:id="rId12"/>
    <p:sldId id="270" r:id="rId13"/>
    <p:sldId id="271" r:id="rId14"/>
    <p:sldId id="272" r:id="rId15"/>
    <p:sldId id="273" r:id="rId16"/>
    <p:sldId id="274" r:id="rId17"/>
    <p:sldId id="275" r:id="rId18"/>
    <p:sldId id="264" r:id="rId19"/>
    <p:sldId id="259" r:id="rId2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8A7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38" d="100"/>
          <a:sy n="38" d="100"/>
        </p:scale>
        <p:origin x="54"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2BAE99-C2AB-4853-84F4-8CB51AADF158}" type="datetimeFigureOut">
              <a:rPr lang="de-DE" smtClean="0"/>
              <a:t>09.11.2016</a:t>
            </a:fld>
            <a:endParaRPr lang="de-D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130DF9E-D1EE-45F7-89BC-EBB4852781C0}" type="slidenum">
              <a:rPr lang="de-DE" smtClean="0"/>
              <a:t>‹#›</a:t>
            </a:fld>
            <a:endParaRPr lang="de-DE"/>
          </a:p>
        </p:txBody>
      </p:sp>
    </p:spTree>
    <p:extLst>
      <p:ext uri="{BB962C8B-B14F-4D97-AF65-F5344CB8AC3E}">
        <p14:creationId xmlns:p14="http://schemas.microsoft.com/office/powerpoint/2010/main" val="3796632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2ADD63-C0A5-47F1-8849-9E9BFABD624F}" type="datetimeFigureOut">
              <a:rPr lang="de-DE" smtClean="0"/>
              <a:t>09.11.2016</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CA6C6A-E7A1-4FAE-BA85-6E1380BE2063}" type="slidenum">
              <a:rPr lang="de-DE" smtClean="0"/>
              <a:t>‹#›</a:t>
            </a:fld>
            <a:endParaRPr lang="de-DE"/>
          </a:p>
        </p:txBody>
      </p:sp>
    </p:spTree>
    <p:extLst>
      <p:ext uri="{BB962C8B-B14F-4D97-AF65-F5344CB8AC3E}">
        <p14:creationId xmlns:p14="http://schemas.microsoft.com/office/powerpoint/2010/main" val="38641732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e-D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e-DE"/>
          </a:p>
        </p:txBody>
      </p:sp>
      <p:sp>
        <p:nvSpPr>
          <p:cNvPr id="4" name="Date Placeholder 3"/>
          <p:cNvSpPr>
            <a:spLocks noGrp="1"/>
          </p:cNvSpPr>
          <p:nvPr>
            <p:ph type="dt" sz="half" idx="10"/>
          </p:nvPr>
        </p:nvSpPr>
        <p:spPr/>
        <p:txBody>
          <a:bodyPr/>
          <a:lstStyle/>
          <a:p>
            <a:fld id="{37B1D222-D791-4316-B2CB-EC689D539AAD}" type="datetime1">
              <a:rPr lang="de-DE" smtClean="0"/>
              <a:t>09.11.2016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2902709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D8B69AFB-4FC0-44BE-B99D-F6A676C2CCD2}" type="datetime1">
              <a:rPr lang="de-DE" smtClean="0"/>
              <a:t>09.11.2016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2722512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e-D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E2C09F-EDCD-4905-BDD9-FC6C3E639BF7}" type="datetime1">
              <a:rPr lang="de-DE" smtClean="0"/>
              <a:t>09.11.2016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1933764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p:cNvSpPr>
            <a:spLocks noGrp="1"/>
          </p:cNvSpPr>
          <p:nvPr>
            <p:ph type="dt" sz="half" idx="10"/>
          </p:nvPr>
        </p:nvSpPr>
        <p:spPr/>
        <p:txBody>
          <a:bodyPr/>
          <a:lstStyle/>
          <a:p>
            <a:fld id="{AEC34302-BD13-4878-B1BE-4EC923B9F581}" type="datetime1">
              <a:rPr lang="de-DE" smtClean="0"/>
              <a:t>09.11.2016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33409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de-D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p:cNvSpPr>
            <a:spLocks noGrp="1"/>
          </p:cNvSpPr>
          <p:nvPr>
            <p:ph type="dt" sz="half" idx="10"/>
          </p:nvPr>
        </p:nvSpPr>
        <p:spPr/>
        <p:txBody>
          <a:bodyPr/>
          <a:lstStyle/>
          <a:p>
            <a:fld id="{72495A4B-0ABC-4316-AB1C-78A30B237231}" type="datetime1">
              <a:rPr lang="de-DE" smtClean="0"/>
              <a:t>09.11.2016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635563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Date Placeholder 2"/>
          <p:cNvSpPr>
            <a:spLocks noGrp="1"/>
          </p:cNvSpPr>
          <p:nvPr>
            <p:ph type="dt" sz="half" idx="10"/>
          </p:nvPr>
        </p:nvSpPr>
        <p:spPr/>
        <p:txBody>
          <a:bodyPr/>
          <a:lstStyle/>
          <a:p>
            <a:fld id="{27579600-D760-41F5-BAE0-152919721E16}" type="datetime1">
              <a:rPr lang="de-DE" smtClean="0"/>
              <a:t>09.11.2016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260548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226816-D1DA-4ED6-9E05-09254C7D2758}" type="datetime1">
              <a:rPr lang="de-DE" smtClean="0"/>
              <a:t>09.11.2016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002244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8D6D2F2-ACDC-453A-ADE0-067DA4C3668D}" type="datetime1">
              <a:rPr lang="de-DE" smtClean="0"/>
              <a:t>09.11.2016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637333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EAE1852-8EB1-4846-B0C2-6BAC3EE400E6}" type="datetime1">
              <a:rPr lang="de-DE" smtClean="0"/>
              <a:t>09.11.2016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746963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00F39B69-CB4B-4DAE-9335-A7288078B8C5}" type="datetime1">
              <a:rPr lang="de-DE" smtClean="0"/>
              <a:t>09.11.2016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677358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de-D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8DEE7742-BBC4-49D2-B54D-A534FF42AFF5}" type="datetime1">
              <a:rPr lang="de-DE" smtClean="0"/>
              <a:t>09.11.2016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105789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927625-5073-4887-AC4E-70202402134A}" type="datetime1">
              <a:rPr lang="de-DE" smtClean="0"/>
              <a:t>09.11.2016</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E5D2CA-3354-46DE-9FAD-FDD45211DBD7}" type="slidenum">
              <a:rPr lang="de-DE" smtClean="0"/>
              <a:t>‹#›</a:t>
            </a:fld>
            <a:endParaRPr lang="de-DE"/>
          </a:p>
        </p:txBody>
      </p:sp>
    </p:spTree>
    <p:extLst>
      <p:ext uri="{BB962C8B-B14F-4D97-AF65-F5344CB8AC3E}">
        <p14:creationId xmlns:p14="http://schemas.microsoft.com/office/powerpoint/2010/main" val="2333705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watchwater.de/home/home.php"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emf"/><Relationship Id="rId5" Type="http://schemas.openxmlformats.org/officeDocument/2006/relationships/oleObject" Target="../embeddings/oleObject1.bin"/><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info@watchwater.de" TargetMode="External"/><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srcRect l="7545" t="3432" r="1768"/>
          <a:stretch/>
        </p:blipFill>
        <p:spPr>
          <a:xfrm rot="16200000">
            <a:off x="134257" y="-134260"/>
            <a:ext cx="6858001" cy="7126516"/>
          </a:xfrm>
          <a:prstGeom prst="rect">
            <a:avLst/>
          </a:prstGeom>
        </p:spPr>
      </p:pic>
      <p:sp>
        <p:nvSpPr>
          <p:cNvPr id="2" name="Title 1"/>
          <p:cNvSpPr>
            <a:spLocks noGrp="1"/>
          </p:cNvSpPr>
          <p:nvPr>
            <p:ph type="ctrTitle"/>
          </p:nvPr>
        </p:nvSpPr>
        <p:spPr>
          <a:xfrm>
            <a:off x="1523999" y="1122363"/>
            <a:ext cx="10060491" cy="2387600"/>
          </a:xfrm>
        </p:spPr>
        <p:txBody>
          <a:bodyPr>
            <a:noAutofit/>
          </a:bodyPr>
          <a:lstStyle/>
          <a:p>
            <a:r>
              <a:rPr lang="de-DE" sz="9600" b="1" dirty="0">
                <a:latin typeface="Square721 BT" panose="020B0504020202060204" pitchFamily="34" charset="0"/>
              </a:rPr>
              <a:t>FilterSorb SP3 </a:t>
            </a:r>
            <a:endParaRPr lang="de-DE" sz="7200" b="1" dirty="0">
              <a:latin typeface="Square721 BT" panose="020B0504020202060204" pitchFamily="34" charset="0"/>
            </a:endParaRPr>
          </a:p>
        </p:txBody>
      </p:sp>
      <p:sp>
        <p:nvSpPr>
          <p:cNvPr id="4" name="Slide Number Placeholder 3"/>
          <p:cNvSpPr>
            <a:spLocks noGrp="1"/>
          </p:cNvSpPr>
          <p:nvPr>
            <p:ph type="sldNum" sz="quarter" idx="12"/>
          </p:nvPr>
        </p:nvSpPr>
        <p:spPr/>
        <p:txBody>
          <a:bodyPr/>
          <a:lstStyle/>
          <a:p>
            <a:fld id="{DFE5D2CA-3354-46DE-9FAD-FDD45211DBD7}" type="slidenum">
              <a:rPr lang="de-DE" smtClean="0"/>
              <a:t>1</a:t>
            </a:fld>
            <a:endParaRPr lang="de-DE"/>
          </a:p>
        </p:txBody>
      </p:sp>
      <p:pic>
        <p:nvPicPr>
          <p:cNvPr id="6" name="Picture 5"/>
          <p:cNvPicPr>
            <a:picLocks noChangeAspect="1"/>
          </p:cNvPicPr>
          <p:nvPr/>
        </p:nvPicPr>
        <p:blipFill>
          <a:blip r:embed="rId3"/>
          <a:stretch>
            <a:fillRect/>
          </a:stretch>
        </p:blipFill>
        <p:spPr>
          <a:xfrm>
            <a:off x="352742" y="4752109"/>
            <a:ext cx="5826383" cy="1969366"/>
          </a:xfrm>
          <a:prstGeom prst="rect">
            <a:avLst/>
          </a:prstGeom>
        </p:spPr>
      </p:pic>
      <p:sp>
        <p:nvSpPr>
          <p:cNvPr id="8" name="Rectangle 7"/>
          <p:cNvSpPr/>
          <p:nvPr/>
        </p:nvSpPr>
        <p:spPr>
          <a:xfrm>
            <a:off x="3586925" y="3509963"/>
            <a:ext cx="5934638" cy="830997"/>
          </a:xfrm>
          <a:prstGeom prst="rect">
            <a:avLst/>
          </a:prstGeom>
        </p:spPr>
        <p:txBody>
          <a:bodyPr wrap="none">
            <a:spAutoFit/>
          </a:bodyPr>
          <a:lstStyle/>
          <a:p>
            <a:pPr lvl="0"/>
            <a:r>
              <a:rPr lang="de-DE" sz="4800" dirty="0">
                <a:solidFill>
                  <a:prstClr val="black"/>
                </a:solidFill>
                <a:latin typeface="Square721 BT" panose="020B0504020202060204" pitchFamily="34" charset="0"/>
              </a:rPr>
              <a:t>Introduction: Part I</a:t>
            </a:r>
          </a:p>
        </p:txBody>
      </p:sp>
      <p:sp>
        <p:nvSpPr>
          <p:cNvPr id="9" name="TextBox 8"/>
          <p:cNvSpPr txBox="1"/>
          <p:nvPr/>
        </p:nvSpPr>
        <p:spPr>
          <a:xfrm>
            <a:off x="8610600" y="4752109"/>
            <a:ext cx="2973891" cy="461665"/>
          </a:xfrm>
          <a:prstGeom prst="rect">
            <a:avLst/>
          </a:prstGeom>
          <a:noFill/>
        </p:spPr>
        <p:txBody>
          <a:bodyPr wrap="none" rtlCol="0">
            <a:spAutoFit/>
          </a:bodyPr>
          <a:lstStyle/>
          <a:p>
            <a:r>
              <a:rPr lang="en-US" sz="2400" dirty="0">
                <a:latin typeface="Square721 BT" panose="020B0504020202060204" pitchFamily="34" charset="0"/>
              </a:rPr>
              <a:t>-by Deepak Chopra</a:t>
            </a:r>
            <a:endParaRPr lang="de-DE" sz="2400" dirty="0">
              <a:latin typeface="Square721 BT" panose="020B0504020202060204" pitchFamily="34" charset="0"/>
            </a:endParaRPr>
          </a:p>
        </p:txBody>
      </p:sp>
    </p:spTree>
    <p:extLst>
      <p:ext uri="{BB962C8B-B14F-4D97-AF65-F5344CB8AC3E}">
        <p14:creationId xmlns:p14="http://schemas.microsoft.com/office/powerpoint/2010/main" val="1763955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Introduction SP3</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2</a:t>
            </a:fld>
            <a:endParaRPr lang="de-DE"/>
          </a:p>
        </p:txBody>
      </p:sp>
      <p:sp>
        <p:nvSpPr>
          <p:cNvPr id="3" name="Rectangle 2"/>
          <p:cNvSpPr/>
          <p:nvPr/>
        </p:nvSpPr>
        <p:spPr>
          <a:xfrm>
            <a:off x="3366786" y="1210244"/>
            <a:ext cx="6096000" cy="2862322"/>
          </a:xfrm>
          <a:prstGeom prst="rect">
            <a:avLst/>
          </a:prstGeom>
        </p:spPr>
        <p:txBody>
          <a:bodyPr>
            <a:spAutoFit/>
          </a:bodyPr>
          <a:lstStyle/>
          <a:p>
            <a:pPr algn="ctr"/>
            <a:r>
              <a:rPr lang="en-US" sz="2000" dirty="0">
                <a:solidFill>
                  <a:srgbClr val="000000"/>
                </a:solidFill>
                <a:latin typeface="Square721 BT" panose="020B0504020202060204" pitchFamily="34" charset="0"/>
              </a:rPr>
              <a:t>(</a:t>
            </a:r>
            <a:r>
              <a:rPr lang="en-US" sz="2000" b="1" dirty="0">
                <a:solidFill>
                  <a:srgbClr val="006FC0"/>
                </a:solidFill>
                <a:latin typeface="Square721 BT" panose="020B0504020202060204" pitchFamily="34" charset="0"/>
              </a:rPr>
              <a:t>S</a:t>
            </a:r>
            <a:r>
              <a:rPr lang="en-US" sz="2000" dirty="0">
                <a:solidFill>
                  <a:srgbClr val="000000"/>
                </a:solidFill>
                <a:latin typeface="Square721 BT" panose="020B0504020202060204" pitchFamily="34" charset="0"/>
              </a:rPr>
              <a:t>) SCALE (</a:t>
            </a:r>
            <a:r>
              <a:rPr lang="en-US" sz="2000" b="1" dirty="0">
                <a:solidFill>
                  <a:srgbClr val="006FC0"/>
                </a:solidFill>
                <a:latin typeface="Square721 BT" panose="020B0504020202060204" pitchFamily="34" charset="0"/>
              </a:rPr>
              <a:t>P</a:t>
            </a:r>
            <a:r>
              <a:rPr lang="en-US" sz="2000" dirty="0">
                <a:solidFill>
                  <a:srgbClr val="000000"/>
                </a:solidFill>
                <a:latin typeface="Square721 BT" panose="020B0504020202060204" pitchFamily="34" charset="0"/>
              </a:rPr>
              <a:t>) PREVENTION (</a:t>
            </a:r>
            <a:r>
              <a:rPr lang="en-US" sz="2000" b="1" dirty="0">
                <a:solidFill>
                  <a:srgbClr val="006FC0"/>
                </a:solidFill>
                <a:latin typeface="Square721 BT" panose="020B0504020202060204" pitchFamily="34" charset="0"/>
              </a:rPr>
              <a:t>3</a:t>
            </a:r>
            <a:r>
              <a:rPr lang="en-US" sz="2000" dirty="0">
                <a:solidFill>
                  <a:srgbClr val="000000"/>
                </a:solidFill>
                <a:latin typeface="Square721 BT" panose="020B0504020202060204" pitchFamily="34" charset="0"/>
              </a:rPr>
              <a:t>) Ca(HCO3)2soluble</a:t>
            </a:r>
          </a:p>
          <a:p>
            <a:pPr algn="ctr"/>
            <a:r>
              <a:rPr lang="de-DE" sz="2000" dirty="0">
                <a:solidFill>
                  <a:srgbClr val="000000"/>
                </a:solidFill>
                <a:latin typeface="Square721 BT" panose="020B0504020202060204" pitchFamily="34" charset="0"/>
              </a:rPr>
              <a:t>changes</a:t>
            </a:r>
          </a:p>
          <a:p>
            <a:pPr algn="ctr"/>
            <a:r>
              <a:rPr lang="de-DE" sz="2000" dirty="0">
                <a:solidFill>
                  <a:srgbClr val="000000"/>
                </a:solidFill>
                <a:latin typeface="Square721 BT" panose="020B0504020202060204" pitchFamily="34" charset="0"/>
              </a:rPr>
              <a:t>Temporary Hardness</a:t>
            </a:r>
          </a:p>
          <a:p>
            <a:pPr algn="ctr"/>
            <a:r>
              <a:rPr lang="de-DE" sz="2000" dirty="0">
                <a:solidFill>
                  <a:srgbClr val="000000"/>
                </a:solidFill>
                <a:latin typeface="Square721 BT" panose="020B0504020202060204" pitchFamily="34" charset="0"/>
              </a:rPr>
              <a:t>into</a:t>
            </a:r>
          </a:p>
          <a:p>
            <a:pPr algn="ctr"/>
            <a:r>
              <a:rPr lang="de-DE" sz="2000" dirty="0">
                <a:solidFill>
                  <a:srgbClr val="000000"/>
                </a:solidFill>
                <a:latin typeface="Square721 BT" panose="020B0504020202060204" pitchFamily="34" charset="0"/>
              </a:rPr>
              <a:t>Calcium Carbonate + Pure Water+ Carbon dioxide </a:t>
            </a:r>
          </a:p>
          <a:p>
            <a:pPr algn="ctr"/>
            <a:r>
              <a:rPr lang="de-DE" sz="2000" dirty="0">
                <a:solidFill>
                  <a:srgbClr val="000000"/>
                </a:solidFill>
                <a:latin typeface="Square721 BT" panose="020B0504020202060204" pitchFamily="34" charset="0"/>
              </a:rPr>
              <a:t>CaCO3+ H2O+ CO2</a:t>
            </a:r>
          </a:p>
          <a:p>
            <a:pPr algn="ctr"/>
            <a:r>
              <a:rPr lang="en-US" sz="2000" dirty="0">
                <a:solidFill>
                  <a:srgbClr val="000000"/>
                </a:solidFill>
                <a:latin typeface="Square721 BT" panose="020B0504020202060204" pitchFamily="34" charset="0"/>
              </a:rPr>
              <a:t>This is the </a:t>
            </a:r>
            <a:r>
              <a:rPr lang="en-US" sz="2000" b="1" dirty="0">
                <a:latin typeface="Square721 BT" panose="020B0504020202060204" pitchFamily="34" charset="0"/>
              </a:rPr>
              <a:t>Definition </a:t>
            </a:r>
            <a:r>
              <a:rPr lang="en-US" sz="2000" dirty="0">
                <a:latin typeface="Square721 BT" panose="020B0504020202060204" pitchFamily="34" charset="0"/>
              </a:rPr>
              <a:t>of</a:t>
            </a:r>
            <a:r>
              <a:rPr lang="en-US" sz="2000" dirty="0">
                <a:solidFill>
                  <a:srgbClr val="000000"/>
                </a:solidFill>
                <a:latin typeface="Square721 BT" panose="020B0504020202060204" pitchFamily="34" charset="0"/>
              </a:rPr>
              <a:t> </a:t>
            </a:r>
            <a:r>
              <a:rPr lang="en-US" sz="2000" b="1" dirty="0">
                <a:solidFill>
                  <a:srgbClr val="006FC0"/>
                </a:solidFill>
                <a:latin typeface="Square721 BT" panose="020B0504020202060204" pitchFamily="34" charset="0"/>
              </a:rPr>
              <a:t>FILTERSORB SP3</a:t>
            </a:r>
            <a:endParaRPr lang="de-DE" sz="2000" dirty="0">
              <a:latin typeface="Square721 BT" panose="020B0504020202060204" pitchFamily="34" charset="0"/>
            </a:endParaRPr>
          </a:p>
        </p:txBody>
      </p:sp>
      <p:sp>
        <p:nvSpPr>
          <p:cNvPr id="7" name="Title 1"/>
          <p:cNvSpPr txBox="1">
            <a:spLocks/>
          </p:cNvSpPr>
          <p:nvPr/>
        </p:nvSpPr>
        <p:spPr>
          <a:xfrm>
            <a:off x="838200" y="387206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800" b="1" dirty="0">
                <a:latin typeface="Square721 BT" panose="020B0504020202060204" pitchFamily="34" charset="0"/>
              </a:rPr>
              <a:t>Introduction SP3</a:t>
            </a:r>
          </a:p>
        </p:txBody>
      </p:sp>
      <p:sp>
        <p:nvSpPr>
          <p:cNvPr id="6" name="Rectangle 5"/>
          <p:cNvSpPr/>
          <p:nvPr/>
        </p:nvSpPr>
        <p:spPr>
          <a:xfrm>
            <a:off x="838200" y="4917685"/>
            <a:ext cx="10302240" cy="1477328"/>
          </a:xfrm>
          <a:prstGeom prst="rect">
            <a:avLst/>
          </a:prstGeom>
        </p:spPr>
        <p:txBody>
          <a:bodyPr wrap="square">
            <a:spAutoFit/>
          </a:bodyPr>
          <a:lstStyle/>
          <a:p>
            <a:pPr>
              <a:lnSpc>
                <a:spcPct val="150000"/>
              </a:lnSpc>
            </a:pPr>
            <a:r>
              <a:rPr lang="de-DE" sz="2000" b="1" dirty="0">
                <a:latin typeface="Square721 BT" panose="020B0504020202060204" pitchFamily="34" charset="0"/>
              </a:rPr>
              <a:t>A</a:t>
            </a:r>
            <a:r>
              <a:rPr lang="de-DE" sz="2000" dirty="0">
                <a:latin typeface="Square721 BT" panose="020B0504020202060204" pitchFamily="34" charset="0"/>
              </a:rPr>
              <a:t>. </a:t>
            </a:r>
            <a:r>
              <a:rPr lang="de-DE" sz="2000" b="1" dirty="0">
                <a:latin typeface="Square721 BT" panose="020B0504020202060204" pitchFamily="34" charset="0"/>
              </a:rPr>
              <a:t>Science </a:t>
            </a:r>
            <a:r>
              <a:rPr lang="de-DE" sz="2000" b="1" dirty="0">
                <a:solidFill>
                  <a:srgbClr val="000000"/>
                </a:solidFill>
                <a:latin typeface="Square721 BT" panose="020B0504020202060204" pitchFamily="34" charset="0"/>
              </a:rPr>
              <a:t>is the description of world based on </a:t>
            </a:r>
            <a:r>
              <a:rPr lang="de-DE" sz="2000" dirty="0">
                <a:solidFill>
                  <a:srgbClr val="000000"/>
                </a:solidFill>
                <a:latin typeface="Square721 BT" panose="020B0504020202060204" pitchFamily="34" charset="0"/>
              </a:rPr>
              <a:t>MEASURABLE </a:t>
            </a:r>
            <a:r>
              <a:rPr lang="de-DE" sz="2000" b="1" dirty="0">
                <a:solidFill>
                  <a:srgbClr val="000000"/>
                </a:solidFill>
                <a:latin typeface="Square721 BT" panose="020B0504020202060204" pitchFamily="34" charset="0"/>
              </a:rPr>
              <a:t>FACTS</a:t>
            </a:r>
            <a:r>
              <a:rPr lang="de-DE" sz="2000" dirty="0">
                <a:solidFill>
                  <a:srgbClr val="000000"/>
                </a:solidFill>
                <a:latin typeface="Square721 BT" panose="020B0504020202060204" pitchFamily="34" charset="0"/>
              </a:rPr>
              <a:t>, [</a:t>
            </a:r>
            <a:r>
              <a:rPr lang="de-DE" sz="2000" b="1" dirty="0">
                <a:solidFill>
                  <a:srgbClr val="000000"/>
                </a:solidFill>
                <a:latin typeface="Square721 BT" panose="020B0504020202060204" pitchFamily="34" charset="0"/>
              </a:rPr>
              <a:t>DATA</a:t>
            </a:r>
            <a:r>
              <a:rPr lang="de-DE" sz="2000" dirty="0">
                <a:solidFill>
                  <a:srgbClr val="000000"/>
                </a:solidFill>
                <a:latin typeface="Square721 BT" panose="020B0504020202060204" pitchFamily="34" charset="0"/>
              </a:rPr>
              <a:t>] and the formulation of </a:t>
            </a:r>
            <a:r>
              <a:rPr lang="de-DE" sz="2000" b="1" dirty="0">
                <a:solidFill>
                  <a:srgbClr val="000000"/>
                </a:solidFill>
                <a:latin typeface="Square721 BT" panose="020B0504020202060204" pitchFamily="34" charset="0"/>
              </a:rPr>
              <a:t>TESTABLE</a:t>
            </a:r>
            <a:r>
              <a:rPr lang="de-DE" sz="2000" dirty="0">
                <a:solidFill>
                  <a:srgbClr val="000000"/>
                </a:solidFill>
                <a:latin typeface="Square721 BT" panose="020B0504020202060204" pitchFamily="34" charset="0"/>
              </a:rPr>
              <a:t> Explanations How the hard water operates </a:t>
            </a:r>
            <a:r>
              <a:rPr lang="de-DE" sz="2000" b="1" dirty="0">
                <a:solidFill>
                  <a:srgbClr val="000000"/>
                </a:solidFill>
                <a:latin typeface="Square721 BT" panose="020B0504020202060204" pitchFamily="34" charset="0"/>
              </a:rPr>
              <a:t>WORKS</a:t>
            </a:r>
            <a:r>
              <a:rPr lang="de-DE" sz="2000" dirty="0">
                <a:solidFill>
                  <a:srgbClr val="000000"/>
                </a:solidFill>
                <a:latin typeface="Square721 BT" panose="020B0504020202060204" pitchFamily="34" charset="0"/>
              </a:rPr>
              <a:t>.</a:t>
            </a:r>
            <a:endParaRPr lang="de-DE" sz="2000" dirty="0">
              <a:latin typeface="Square721 BT" panose="020B0504020202060204" pitchFamily="34" charset="0"/>
            </a:endParaRPr>
          </a:p>
        </p:txBody>
      </p:sp>
    </p:spTree>
    <p:extLst>
      <p:ext uri="{BB962C8B-B14F-4D97-AF65-F5344CB8AC3E}">
        <p14:creationId xmlns:p14="http://schemas.microsoft.com/office/powerpoint/2010/main" val="3213325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3</a:t>
            </a:fld>
            <a:endParaRPr lang="de-DE"/>
          </a:p>
        </p:txBody>
      </p:sp>
      <p:pic>
        <p:nvPicPr>
          <p:cNvPr id="5" name="Picture 4">
            <a:hlinkClick r:id="rId3"/>
          </p:cNvPr>
          <p:cNvPicPr>
            <a:picLocks noChangeAspect="1"/>
          </p:cNvPicPr>
          <p:nvPr/>
        </p:nvPicPr>
        <p:blipFill>
          <a:blip r:embed="rId4"/>
          <a:stretch>
            <a:fillRect/>
          </a:stretch>
        </p:blipFill>
        <p:spPr>
          <a:xfrm>
            <a:off x="9462786" y="365125"/>
            <a:ext cx="2511499" cy="845119"/>
          </a:xfrm>
          <a:prstGeom prst="rect">
            <a:avLst/>
          </a:prstGeom>
        </p:spPr>
      </p:pic>
      <p:sp>
        <p:nvSpPr>
          <p:cNvPr id="2" name="Rectangle 1"/>
          <p:cNvSpPr/>
          <p:nvPr/>
        </p:nvSpPr>
        <p:spPr>
          <a:xfrm>
            <a:off x="838200" y="1433036"/>
            <a:ext cx="10706100" cy="2862322"/>
          </a:xfrm>
          <a:prstGeom prst="rect">
            <a:avLst/>
          </a:prstGeom>
        </p:spPr>
        <p:txBody>
          <a:bodyPr wrap="square">
            <a:spAutoFit/>
          </a:bodyPr>
          <a:lstStyle/>
          <a:p>
            <a:pPr>
              <a:lnSpc>
                <a:spcPct val="150000"/>
              </a:lnSpc>
            </a:pPr>
            <a:r>
              <a:rPr lang="de-DE" sz="2000" dirty="0">
                <a:solidFill>
                  <a:srgbClr val="000000"/>
                </a:solidFill>
                <a:latin typeface="Copperplate Gothic Bold" panose="020E0705020206020404" pitchFamily="34" charset="0"/>
              </a:rPr>
              <a:t>FACTS	</a:t>
            </a:r>
            <a:r>
              <a:rPr lang="de-DE" sz="2000" dirty="0">
                <a:solidFill>
                  <a:srgbClr val="000000"/>
                </a:solidFill>
                <a:latin typeface="Arial" panose="020B0604020202020204" pitchFamily="34" charset="0"/>
              </a:rPr>
              <a:t>HARD WATER</a:t>
            </a:r>
          </a:p>
          <a:p>
            <a:pPr>
              <a:lnSpc>
                <a:spcPct val="150000"/>
              </a:lnSpc>
            </a:pPr>
            <a:r>
              <a:rPr lang="de-DE" sz="2000" dirty="0">
                <a:solidFill>
                  <a:srgbClr val="000000"/>
                </a:solidFill>
                <a:latin typeface="Copperplate Gothic Bold" panose="020E0705020206020404" pitchFamily="34" charset="0"/>
              </a:rPr>
              <a:t>[DATA] 	</a:t>
            </a:r>
            <a:r>
              <a:rPr lang="de-DE" sz="2000" dirty="0">
                <a:solidFill>
                  <a:srgbClr val="000000"/>
                </a:solidFill>
                <a:latin typeface="Arial" panose="020B0604020202020204" pitchFamily="34" charset="0"/>
              </a:rPr>
              <a:t>Calcium Carbonate CaCO</a:t>
            </a:r>
            <a:r>
              <a:rPr lang="de-DE" sz="2000" baseline="-25000" dirty="0">
                <a:solidFill>
                  <a:srgbClr val="000000"/>
                </a:solidFill>
                <a:latin typeface="Arial" panose="020B0604020202020204" pitchFamily="34" charset="0"/>
              </a:rPr>
              <a:t>3</a:t>
            </a:r>
          </a:p>
          <a:p>
            <a:pPr>
              <a:lnSpc>
                <a:spcPct val="150000"/>
              </a:lnSpc>
            </a:pPr>
            <a:r>
              <a:rPr lang="de-DE" sz="2000" baseline="-25000" dirty="0">
                <a:solidFill>
                  <a:srgbClr val="000000"/>
                </a:solidFill>
                <a:latin typeface="Arial" panose="020B0604020202020204" pitchFamily="34" charset="0"/>
              </a:rPr>
              <a:t>		</a:t>
            </a:r>
            <a:r>
              <a:rPr lang="de-DE" sz="2000" dirty="0">
                <a:solidFill>
                  <a:srgbClr val="000000"/>
                </a:solidFill>
                <a:latin typeface="Arial" panose="020B0604020202020204" pitchFamily="34" charset="0"/>
              </a:rPr>
              <a:t>“ a very useful materials”</a:t>
            </a:r>
          </a:p>
          <a:p>
            <a:pPr>
              <a:lnSpc>
                <a:spcPct val="150000"/>
              </a:lnSpc>
            </a:pPr>
            <a:r>
              <a:rPr lang="de-DE" sz="2000" dirty="0">
                <a:solidFill>
                  <a:srgbClr val="000000"/>
                </a:solidFill>
                <a:latin typeface="Arial" panose="020B0604020202020204" pitchFamily="34" charset="0"/>
              </a:rPr>
              <a:t>		“and the FORMULATION Calcium and Magnesium compounds are both </a:t>
            </a:r>
          </a:p>
          <a:p>
            <a:pPr>
              <a:lnSpc>
                <a:spcPct val="150000"/>
              </a:lnSpc>
            </a:pPr>
            <a:r>
              <a:rPr lang="de-DE" sz="2000" dirty="0">
                <a:solidFill>
                  <a:srgbClr val="000000"/>
                </a:solidFill>
                <a:latin typeface="Arial" panose="020B0604020202020204" pitchFamily="34" charset="0"/>
              </a:rPr>
              <a:t>		M = Metals </a:t>
            </a:r>
            <a:r>
              <a:rPr lang="de-DE" sz="2000" b="1" dirty="0">
                <a:solidFill>
                  <a:srgbClr val="000000"/>
                </a:solidFill>
                <a:latin typeface="Arial" panose="020B0604020202020204" pitchFamily="34" charset="0"/>
              </a:rPr>
              <a:t>Ca</a:t>
            </a:r>
            <a:r>
              <a:rPr lang="de-DE" sz="2000" dirty="0">
                <a:solidFill>
                  <a:srgbClr val="000000"/>
                </a:solidFill>
                <a:latin typeface="Arial" panose="020B0604020202020204" pitchFamily="34" charset="0"/>
              </a:rPr>
              <a:t>or </a:t>
            </a:r>
            <a:r>
              <a:rPr lang="de-DE" sz="2000" b="1" dirty="0">
                <a:solidFill>
                  <a:srgbClr val="000000"/>
                </a:solidFill>
                <a:latin typeface="Arial" panose="020B0604020202020204" pitchFamily="34" charset="0"/>
              </a:rPr>
              <a:t>Mg</a:t>
            </a:r>
            <a:r>
              <a:rPr lang="de-DE" sz="2000" dirty="0">
                <a:solidFill>
                  <a:srgbClr val="000000"/>
                </a:solidFill>
                <a:latin typeface="Arial" panose="020B0604020202020204" pitchFamily="34" charset="0"/>
              </a:rPr>
              <a:t>same group 2 (periodic table), similar properties” </a:t>
            </a:r>
            <a:r>
              <a:rPr lang="de-DE" sz="2000" dirty="0">
                <a:solidFill>
                  <a:srgbClr val="000000"/>
                </a:solidFill>
                <a:latin typeface="Copperplate Gothic Bold" panose="020E0705020206020404" pitchFamily="34" charset="0"/>
              </a:rPr>
              <a:t>TESTABLE	</a:t>
            </a:r>
            <a:r>
              <a:rPr lang="de-DE" sz="2000" dirty="0">
                <a:solidFill>
                  <a:srgbClr val="000000"/>
                </a:solidFill>
                <a:latin typeface="Arial" panose="020B0604020202020204" pitchFamily="34" charset="0"/>
              </a:rPr>
              <a:t>explanations</a:t>
            </a:r>
            <a:endParaRPr lang="de-DE" sz="2000" dirty="0"/>
          </a:p>
        </p:txBody>
      </p:sp>
      <p:sp>
        <p:nvSpPr>
          <p:cNvPr id="7" name="Title 1"/>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Science and the Scientific Method of SP3</a:t>
            </a:r>
          </a:p>
        </p:txBody>
      </p:sp>
      <p:graphicFrame>
        <p:nvGraphicFramePr>
          <p:cNvPr id="3" name="Object 2"/>
          <p:cNvGraphicFramePr>
            <a:graphicFrameLocks noChangeAspect="1"/>
          </p:cNvGraphicFramePr>
          <p:nvPr>
            <p:extLst>
              <p:ext uri="{D42A27DB-BD31-4B8C-83A1-F6EECF244321}">
                <p14:modId xmlns:p14="http://schemas.microsoft.com/office/powerpoint/2010/main" val="1087374139"/>
              </p:ext>
            </p:extLst>
          </p:nvPr>
        </p:nvGraphicFramePr>
        <p:xfrm>
          <a:off x="838200" y="4295358"/>
          <a:ext cx="7772400" cy="2928791"/>
        </p:xfrm>
        <a:graphic>
          <a:graphicData uri="http://schemas.openxmlformats.org/presentationml/2006/ole">
            <mc:AlternateContent xmlns:mc="http://schemas.openxmlformats.org/markup-compatibility/2006">
              <mc:Choice xmlns:v="urn:schemas-microsoft-com:vml" Requires="v">
                <p:oleObj spid="_x0000_s1028" name="Document" r:id="rId5" imgW="5889940" imgH="2219526" progId="Word.Document.12">
                  <p:embed/>
                </p:oleObj>
              </mc:Choice>
              <mc:Fallback>
                <p:oleObj name="Document" r:id="rId5" imgW="5889940" imgH="2219526" progId="Word.Document.12">
                  <p:embed/>
                  <p:pic>
                    <p:nvPicPr>
                      <p:cNvPr id="0" name=""/>
                      <p:cNvPicPr/>
                      <p:nvPr/>
                    </p:nvPicPr>
                    <p:blipFill>
                      <a:blip r:embed="rId6"/>
                      <a:stretch>
                        <a:fillRect/>
                      </a:stretch>
                    </p:blipFill>
                    <p:spPr>
                      <a:xfrm>
                        <a:off x="838200" y="4295358"/>
                        <a:ext cx="7772400" cy="2928791"/>
                      </a:xfrm>
                      <a:prstGeom prst="rect">
                        <a:avLst/>
                      </a:prstGeom>
                    </p:spPr>
                  </p:pic>
                </p:oleObj>
              </mc:Fallback>
            </mc:AlternateContent>
          </a:graphicData>
        </a:graphic>
      </p:graphicFrame>
    </p:spTree>
    <p:extLst>
      <p:ext uri="{BB962C8B-B14F-4D97-AF65-F5344CB8AC3E}">
        <p14:creationId xmlns:p14="http://schemas.microsoft.com/office/powerpoint/2010/main" val="3204080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4</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6" name="Title 1"/>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Science and the Scientific Methode of SP3</a:t>
            </a:r>
          </a:p>
        </p:txBody>
      </p:sp>
      <p:sp>
        <p:nvSpPr>
          <p:cNvPr id="2" name="Rectangle 1"/>
          <p:cNvSpPr/>
          <p:nvPr/>
        </p:nvSpPr>
        <p:spPr>
          <a:xfrm>
            <a:off x="575310" y="1301684"/>
            <a:ext cx="11616690" cy="5355312"/>
          </a:xfrm>
          <a:prstGeom prst="rect">
            <a:avLst/>
          </a:prstGeom>
        </p:spPr>
        <p:txBody>
          <a:bodyPr wrap="square">
            <a:spAutoFit/>
          </a:bodyPr>
          <a:lstStyle/>
          <a:p>
            <a:r>
              <a:rPr lang="en-US" sz="2400" b="1" dirty="0">
                <a:latin typeface="Square721 BT" panose="020B0504020202060204" pitchFamily="34" charset="0"/>
              </a:rPr>
              <a:t>B</a:t>
            </a:r>
            <a:r>
              <a:rPr lang="en-US" sz="2400" dirty="0">
                <a:solidFill>
                  <a:srgbClr val="000000"/>
                </a:solidFill>
                <a:latin typeface="Square721 BT" panose="020B0504020202060204" pitchFamily="34" charset="0"/>
              </a:rPr>
              <a:t>. </a:t>
            </a:r>
            <a:r>
              <a:rPr lang="en-US" sz="2400" b="1" dirty="0">
                <a:solidFill>
                  <a:srgbClr val="000000"/>
                </a:solidFill>
                <a:latin typeface="Square721 BT" panose="020B0504020202060204" pitchFamily="34" charset="0"/>
              </a:rPr>
              <a:t>Assumptions (axioms) of science:</a:t>
            </a:r>
          </a:p>
          <a:p>
            <a:endParaRPr lang="en-US" sz="2400" dirty="0">
              <a:solidFill>
                <a:srgbClr val="000000"/>
              </a:solidFill>
              <a:latin typeface="Square721 BT" panose="020B0504020202060204" pitchFamily="34" charset="0"/>
            </a:endParaRPr>
          </a:p>
          <a:p>
            <a:r>
              <a:rPr lang="en-US" sz="2400" dirty="0">
                <a:solidFill>
                  <a:srgbClr val="000000"/>
                </a:solidFill>
                <a:latin typeface="Square721 BT" panose="020B0504020202060204" pitchFamily="34" charset="0"/>
              </a:rPr>
              <a:t>1.The water behaves chemically, governed by a natural order(</a:t>
            </a:r>
            <a:r>
              <a:rPr lang="en-US" sz="2400" b="1" dirty="0">
                <a:solidFill>
                  <a:srgbClr val="000000"/>
                </a:solidFill>
                <a:latin typeface="Square721 BT" panose="020B0504020202060204" pitchFamily="34" charset="0"/>
              </a:rPr>
              <a:t>H</a:t>
            </a:r>
            <a:r>
              <a:rPr lang="en-US" sz="1400" b="1" dirty="0">
                <a:solidFill>
                  <a:srgbClr val="000000"/>
                </a:solidFill>
                <a:latin typeface="Square721 BT" panose="020B0504020202060204" pitchFamily="34" charset="0"/>
              </a:rPr>
              <a:t>+</a:t>
            </a:r>
            <a:r>
              <a:rPr lang="en-US" sz="2400" dirty="0">
                <a:solidFill>
                  <a:srgbClr val="000000"/>
                </a:solidFill>
                <a:latin typeface="Square721 BT" panose="020B0504020202060204" pitchFamily="34" charset="0"/>
              </a:rPr>
              <a:t>) Hydrogen + (</a:t>
            </a:r>
            <a:r>
              <a:rPr lang="en-US" sz="2400" b="1" dirty="0">
                <a:solidFill>
                  <a:srgbClr val="000000"/>
                </a:solidFill>
                <a:latin typeface="Square721 BT" panose="020B0504020202060204" pitchFamily="34" charset="0"/>
              </a:rPr>
              <a:t>OH</a:t>
            </a:r>
            <a:r>
              <a:rPr lang="en-US" sz="1400" b="1" dirty="0">
                <a:solidFill>
                  <a:srgbClr val="000000"/>
                </a:solidFill>
                <a:latin typeface="Square721 BT" panose="020B0504020202060204" pitchFamily="34" charset="0"/>
              </a:rPr>
              <a:t>-</a:t>
            </a:r>
            <a:r>
              <a:rPr lang="en-US" sz="2400" dirty="0">
                <a:solidFill>
                  <a:srgbClr val="000000"/>
                </a:solidFill>
                <a:latin typeface="Square721 BT" panose="020B0504020202060204" pitchFamily="34" charset="0"/>
              </a:rPr>
              <a:t>) Hydroxides = </a:t>
            </a:r>
            <a:r>
              <a:rPr lang="en-US" sz="2400" b="1" dirty="0">
                <a:solidFill>
                  <a:srgbClr val="000000"/>
                </a:solidFill>
                <a:latin typeface="Square721 BT" panose="020B0504020202060204" pitchFamily="34" charset="0"/>
              </a:rPr>
              <a:t>H</a:t>
            </a:r>
            <a:r>
              <a:rPr lang="en-US" sz="1400" b="1" dirty="0">
                <a:solidFill>
                  <a:srgbClr val="000000"/>
                </a:solidFill>
                <a:latin typeface="Square721 BT" panose="020B0504020202060204" pitchFamily="34" charset="0"/>
              </a:rPr>
              <a:t>2</a:t>
            </a:r>
            <a:r>
              <a:rPr lang="en-US" sz="2400" b="1" dirty="0">
                <a:solidFill>
                  <a:srgbClr val="000000"/>
                </a:solidFill>
                <a:latin typeface="Square721 BT" panose="020B0504020202060204" pitchFamily="34" charset="0"/>
              </a:rPr>
              <a:t>O</a:t>
            </a:r>
          </a:p>
          <a:p>
            <a:endParaRPr lang="en-US" sz="1000" b="1" dirty="0">
              <a:solidFill>
                <a:srgbClr val="000000"/>
              </a:solidFill>
              <a:latin typeface="Square721 BT" panose="020B0504020202060204" pitchFamily="34" charset="0"/>
            </a:endParaRPr>
          </a:p>
          <a:p>
            <a:r>
              <a:rPr lang="en-US" sz="2400" dirty="0">
                <a:solidFill>
                  <a:srgbClr val="000000"/>
                </a:solidFill>
                <a:latin typeface="Square721 BT" panose="020B0504020202060204" pitchFamily="34" charset="0"/>
              </a:rPr>
              <a:t>2.There is a </a:t>
            </a:r>
            <a:r>
              <a:rPr lang="en-US" sz="2400" b="1" dirty="0">
                <a:latin typeface="Square721 BT" panose="020B0504020202060204" pitchFamily="34" charset="0"/>
              </a:rPr>
              <a:t>cause</a:t>
            </a:r>
            <a:r>
              <a:rPr lang="en-US" sz="2400" b="1" dirty="0">
                <a:solidFill>
                  <a:srgbClr val="78300A"/>
                </a:solidFill>
                <a:latin typeface="Square721 BT" panose="020B0504020202060204" pitchFamily="34" charset="0"/>
              </a:rPr>
              <a:t> </a:t>
            </a:r>
            <a:r>
              <a:rPr lang="en-US" sz="2400" dirty="0">
                <a:solidFill>
                  <a:srgbClr val="000000"/>
                </a:solidFill>
                <a:latin typeface="Square721 BT" panose="020B0504020202060204" pitchFamily="34" charset="0"/>
              </a:rPr>
              <a:t>and effect relationship behind every SCALE happening</a:t>
            </a:r>
          </a:p>
          <a:p>
            <a:endParaRPr lang="en-US" sz="1000" dirty="0">
              <a:solidFill>
                <a:srgbClr val="000000"/>
              </a:solidFill>
              <a:latin typeface="Square721 BT" panose="020B0504020202060204" pitchFamily="34" charset="0"/>
            </a:endParaRPr>
          </a:p>
          <a:p>
            <a:r>
              <a:rPr lang="en-US" sz="2400" dirty="0">
                <a:solidFill>
                  <a:srgbClr val="000000"/>
                </a:solidFill>
                <a:latin typeface="Square721 BT" panose="020B0504020202060204" pitchFamily="34" charset="0"/>
              </a:rPr>
              <a:t>•One might ask, where did the scale come from?</a:t>
            </a:r>
          </a:p>
          <a:p>
            <a:r>
              <a:rPr lang="de-DE" sz="2400" dirty="0">
                <a:solidFill>
                  <a:srgbClr val="000000"/>
                </a:solidFill>
                <a:latin typeface="Square721 BT" panose="020B0504020202060204" pitchFamily="34" charset="0"/>
              </a:rPr>
              <a:t>•What was the original cause?</a:t>
            </a:r>
          </a:p>
          <a:p>
            <a:endParaRPr lang="de-DE" sz="1000" dirty="0">
              <a:solidFill>
                <a:srgbClr val="000000"/>
              </a:solidFill>
              <a:latin typeface="Square721 BT" panose="020B0504020202060204" pitchFamily="34" charset="0"/>
            </a:endParaRPr>
          </a:p>
          <a:p>
            <a:r>
              <a:rPr lang="de-DE" sz="2400" b="1" dirty="0">
                <a:latin typeface="Square721 BT" panose="020B0504020202060204" pitchFamily="34" charset="0"/>
              </a:rPr>
              <a:t>CAUSE</a:t>
            </a:r>
            <a:r>
              <a:rPr lang="de-DE" sz="2400" dirty="0">
                <a:solidFill>
                  <a:srgbClr val="78300A"/>
                </a:solidFill>
                <a:latin typeface="Square721 BT" panose="020B0504020202060204" pitchFamily="34" charset="0"/>
              </a:rPr>
              <a:t> </a:t>
            </a:r>
          </a:p>
          <a:p>
            <a:r>
              <a:rPr lang="de-DE" sz="2400" dirty="0">
                <a:solidFill>
                  <a:srgbClr val="000000"/>
                </a:solidFill>
                <a:latin typeface="Square721 BT" panose="020B0504020202060204" pitchFamily="34" charset="0"/>
              </a:rPr>
              <a:t>Water + Carbon dioxide + Calcium + Magnesium + Oxides + Hydroxides + Hydrogen carbonate, made water hard is called </a:t>
            </a:r>
          </a:p>
          <a:p>
            <a:r>
              <a:rPr lang="de-DE" sz="2400" dirty="0">
                <a:solidFill>
                  <a:srgbClr val="001F5F"/>
                </a:solidFill>
                <a:latin typeface="Square721 BT" panose="020B0504020202060204" pitchFamily="34" charset="0"/>
              </a:rPr>
              <a:t>TEMPORARY HARDNESS</a:t>
            </a:r>
          </a:p>
          <a:p>
            <a:r>
              <a:rPr lang="de-DE" sz="2400" dirty="0">
                <a:solidFill>
                  <a:srgbClr val="000000"/>
                </a:solidFill>
                <a:latin typeface="Square721 BT" panose="020B0504020202060204" pitchFamily="34" charset="0"/>
              </a:rPr>
              <a:t>H</a:t>
            </a:r>
            <a:r>
              <a:rPr lang="de-DE" sz="1400" dirty="0">
                <a:solidFill>
                  <a:srgbClr val="000000"/>
                </a:solidFill>
                <a:latin typeface="Square721 BT" panose="020B0504020202060204" pitchFamily="34" charset="0"/>
              </a:rPr>
              <a:t>2</a:t>
            </a:r>
            <a:r>
              <a:rPr lang="de-DE" sz="2400" dirty="0">
                <a:solidFill>
                  <a:srgbClr val="000000"/>
                </a:solidFill>
                <a:latin typeface="Square721 BT" panose="020B0504020202060204" pitchFamily="34" charset="0"/>
              </a:rPr>
              <a:t>O + CO</a:t>
            </a:r>
            <a:r>
              <a:rPr lang="de-DE" sz="1400" dirty="0">
                <a:solidFill>
                  <a:srgbClr val="000000"/>
                </a:solidFill>
                <a:latin typeface="Square721 BT" panose="020B0504020202060204" pitchFamily="34" charset="0"/>
              </a:rPr>
              <a:t>2</a:t>
            </a:r>
            <a:r>
              <a:rPr lang="de-DE" sz="2400" dirty="0">
                <a:solidFill>
                  <a:srgbClr val="000000"/>
                </a:solidFill>
                <a:latin typeface="Square721 BT" panose="020B0504020202060204" pitchFamily="34" charset="0"/>
              </a:rPr>
              <a:t>+ Ca + Mg + O + OH + HCO</a:t>
            </a:r>
            <a:r>
              <a:rPr lang="de-DE" sz="1400" dirty="0">
                <a:solidFill>
                  <a:srgbClr val="000000"/>
                </a:solidFill>
                <a:latin typeface="Square721 BT" panose="020B0504020202060204" pitchFamily="34" charset="0"/>
              </a:rPr>
              <a:t>3</a:t>
            </a:r>
            <a:r>
              <a:rPr lang="de-DE" sz="2400" dirty="0">
                <a:solidFill>
                  <a:srgbClr val="000000"/>
                </a:solidFill>
                <a:latin typeface="Square721 BT" panose="020B0504020202060204" pitchFamily="34" charset="0"/>
              </a:rPr>
              <a:t>and after saturation Ca(HCO</a:t>
            </a:r>
            <a:r>
              <a:rPr lang="de-DE" sz="1400" dirty="0">
                <a:solidFill>
                  <a:srgbClr val="000000"/>
                </a:solidFill>
                <a:latin typeface="Square721 BT" panose="020B0504020202060204" pitchFamily="34" charset="0"/>
              </a:rPr>
              <a:t>3</a:t>
            </a:r>
            <a:r>
              <a:rPr lang="de-DE" sz="2400" dirty="0">
                <a:solidFill>
                  <a:srgbClr val="000000"/>
                </a:solidFill>
                <a:latin typeface="Square721 BT" panose="020B0504020202060204" pitchFamily="34" charset="0"/>
              </a:rPr>
              <a:t>)</a:t>
            </a:r>
            <a:r>
              <a:rPr lang="de-DE" sz="1400" dirty="0">
                <a:solidFill>
                  <a:srgbClr val="000000"/>
                </a:solidFill>
                <a:latin typeface="Square721 BT" panose="020B0504020202060204" pitchFamily="34" charset="0"/>
              </a:rPr>
              <a:t>2</a:t>
            </a:r>
          </a:p>
          <a:p>
            <a:r>
              <a:rPr lang="de-DE" sz="2400" b="1" dirty="0">
                <a:solidFill>
                  <a:srgbClr val="000000"/>
                </a:solidFill>
                <a:latin typeface="Square721 BT" panose="020B0504020202060204" pitchFamily="34" charset="0"/>
              </a:rPr>
              <a:t>And the Temporary Hardness exist is a scientific fact.</a:t>
            </a:r>
            <a:endParaRPr lang="de-DE" sz="2400" dirty="0">
              <a:solidFill>
                <a:srgbClr val="000000"/>
              </a:solidFill>
              <a:latin typeface="Square721 BT" panose="020B0504020202060204" pitchFamily="34" charset="0"/>
            </a:endParaRPr>
          </a:p>
        </p:txBody>
      </p:sp>
    </p:spTree>
    <p:extLst>
      <p:ext uri="{BB962C8B-B14F-4D97-AF65-F5344CB8AC3E}">
        <p14:creationId xmlns:p14="http://schemas.microsoft.com/office/powerpoint/2010/main" val="1901312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5</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6" name="Title 1"/>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Hard and Soft Water</a:t>
            </a:r>
          </a:p>
        </p:txBody>
      </p:sp>
      <p:sp>
        <p:nvSpPr>
          <p:cNvPr id="2" name="Rectangle 1"/>
          <p:cNvSpPr/>
          <p:nvPr/>
        </p:nvSpPr>
        <p:spPr>
          <a:xfrm>
            <a:off x="838200" y="1690688"/>
            <a:ext cx="9654540" cy="4708981"/>
          </a:xfrm>
          <a:prstGeom prst="rect">
            <a:avLst/>
          </a:prstGeom>
        </p:spPr>
        <p:txBody>
          <a:bodyPr wrap="square">
            <a:spAutoFit/>
          </a:bodyPr>
          <a:lstStyle/>
          <a:p>
            <a:r>
              <a:rPr lang="de-DE" sz="2400" b="1" dirty="0">
                <a:solidFill>
                  <a:srgbClr val="000000"/>
                </a:solidFill>
                <a:latin typeface="Square721 BT" panose="020B0504020202060204" pitchFamily="34" charset="0"/>
              </a:rPr>
              <a:t>1.The scientific </a:t>
            </a:r>
            <a:r>
              <a:rPr lang="de-DE" sz="2400" b="1" dirty="0">
                <a:latin typeface="Square721 BT" panose="020B0504020202060204" pitchFamily="34" charset="0"/>
              </a:rPr>
              <a:t>method to test Hard watervs. Soft water</a:t>
            </a:r>
          </a:p>
          <a:p>
            <a:endParaRPr lang="de-DE" sz="2400" b="1" dirty="0">
              <a:latin typeface="Square721 BT" panose="020B0504020202060204" pitchFamily="34" charset="0"/>
            </a:endParaRPr>
          </a:p>
          <a:p>
            <a:pPr algn="ctr"/>
            <a:r>
              <a:rPr lang="de-DE" sz="3600" b="1" dirty="0">
                <a:latin typeface="Square721 BT" panose="020B0504020202060204" pitchFamily="34" charset="0"/>
              </a:rPr>
              <a:t>SOAP TEST</a:t>
            </a:r>
          </a:p>
          <a:p>
            <a:pPr algn="ctr"/>
            <a:r>
              <a:rPr lang="de-DE" sz="2400" dirty="0">
                <a:solidFill>
                  <a:srgbClr val="000000"/>
                </a:solidFill>
                <a:latin typeface="Square721 BT" panose="020B0504020202060204" pitchFamily="34" charset="0"/>
              </a:rPr>
              <a:t>It is very important to know what “Soap” is?</a:t>
            </a:r>
          </a:p>
          <a:p>
            <a:pPr algn="ctr"/>
            <a:r>
              <a:rPr lang="de-DE" sz="2400" b="1" dirty="0">
                <a:solidFill>
                  <a:srgbClr val="000000"/>
                </a:solidFill>
                <a:latin typeface="Square721 BT" panose="020B0504020202060204" pitchFamily="34" charset="0"/>
              </a:rPr>
              <a:t>“SOAP” is not “detergent“</a:t>
            </a:r>
          </a:p>
          <a:p>
            <a:pPr algn="ctr"/>
            <a:endParaRPr lang="de-DE" sz="2400" b="1" dirty="0">
              <a:solidFill>
                <a:srgbClr val="000000"/>
              </a:solidFill>
              <a:latin typeface="Square721 BT" panose="020B0504020202060204" pitchFamily="34" charset="0"/>
            </a:endParaRPr>
          </a:p>
          <a:p>
            <a:r>
              <a:rPr lang="de-DE" sz="2400" dirty="0">
                <a:solidFill>
                  <a:srgbClr val="000000"/>
                </a:solidFill>
                <a:latin typeface="Square721 BT" panose="020B0504020202060204" pitchFamily="34" charset="0"/>
              </a:rPr>
              <a:t>Soap in hard water makes “scum” but not detergents. NOTE detergents usually give a very good lather with any water. With soft water you never get rid of soap from your body and left over soap causes </a:t>
            </a:r>
            <a:r>
              <a:rPr lang="de-DE" sz="2400" b="1" dirty="0">
                <a:solidFill>
                  <a:srgbClr val="000000"/>
                </a:solidFill>
                <a:latin typeface="Square721 BT" panose="020B0504020202060204" pitchFamily="34" charset="0"/>
              </a:rPr>
              <a:t>skin diseases </a:t>
            </a:r>
            <a:r>
              <a:rPr lang="de-DE" sz="2400" dirty="0">
                <a:solidFill>
                  <a:srgbClr val="000000"/>
                </a:solidFill>
                <a:latin typeface="Square721 BT" panose="020B0504020202060204" pitchFamily="34" charset="0"/>
              </a:rPr>
              <a:t>(Read Case Study). All detergents are SOAPLESS. Scum is because of </a:t>
            </a:r>
            <a:r>
              <a:rPr lang="de-DE" sz="2400" b="1" dirty="0">
                <a:solidFill>
                  <a:srgbClr val="000000"/>
                </a:solidFill>
                <a:latin typeface="Square721 BT" panose="020B0504020202060204" pitchFamily="34" charset="0"/>
              </a:rPr>
              <a:t>Gypsum</a:t>
            </a:r>
            <a:r>
              <a:rPr lang="de-DE" sz="2400" dirty="0">
                <a:solidFill>
                  <a:srgbClr val="000000"/>
                </a:solidFill>
                <a:latin typeface="Square721 BT" panose="020B0504020202060204" pitchFamily="34" charset="0"/>
              </a:rPr>
              <a:t>, which are mainly Calcium Sulfate CaSO</a:t>
            </a:r>
            <a:r>
              <a:rPr lang="de-DE" sz="1400" dirty="0">
                <a:solidFill>
                  <a:srgbClr val="000000"/>
                </a:solidFill>
                <a:latin typeface="Square721 BT" panose="020B0504020202060204" pitchFamily="34" charset="0"/>
              </a:rPr>
              <a:t>4</a:t>
            </a:r>
            <a:r>
              <a:rPr lang="de-DE" sz="2400" dirty="0">
                <a:solidFill>
                  <a:srgbClr val="000000"/>
                </a:solidFill>
                <a:latin typeface="Square721 BT" panose="020B0504020202060204" pitchFamily="34" charset="0"/>
              </a:rPr>
              <a:t>.</a:t>
            </a:r>
          </a:p>
        </p:txBody>
      </p:sp>
    </p:spTree>
    <p:extLst>
      <p:ext uri="{BB962C8B-B14F-4D97-AF65-F5344CB8AC3E}">
        <p14:creationId xmlns:p14="http://schemas.microsoft.com/office/powerpoint/2010/main" val="1497224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6</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8" name="Title 1"/>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Soap Test</a:t>
            </a:r>
          </a:p>
        </p:txBody>
      </p:sp>
      <p:sp>
        <p:nvSpPr>
          <p:cNvPr id="9" name="Rectangle 8"/>
          <p:cNvSpPr/>
          <p:nvPr/>
        </p:nvSpPr>
        <p:spPr>
          <a:xfrm>
            <a:off x="536501" y="1379577"/>
            <a:ext cx="11437784" cy="3970318"/>
          </a:xfrm>
          <a:prstGeom prst="rect">
            <a:avLst/>
          </a:prstGeom>
        </p:spPr>
        <p:txBody>
          <a:bodyPr wrap="square">
            <a:spAutoFit/>
          </a:bodyPr>
          <a:lstStyle/>
          <a:p>
            <a:r>
              <a:rPr lang="de-DE" sz="2000" b="1" dirty="0">
                <a:solidFill>
                  <a:srgbClr val="000000"/>
                </a:solidFill>
                <a:latin typeface="Square721 BT" panose="020B0504020202060204" pitchFamily="34" charset="0"/>
              </a:rPr>
              <a:t>SOAP </a:t>
            </a:r>
            <a:r>
              <a:rPr lang="de-DE" sz="2000" dirty="0">
                <a:solidFill>
                  <a:srgbClr val="000000"/>
                </a:solidFill>
                <a:latin typeface="Square721 BT" panose="020B0504020202060204" pitchFamily="34" charset="0"/>
              </a:rPr>
              <a:t>is “Natural Sodium Stearate</a:t>
            </a:r>
          </a:p>
          <a:p>
            <a:endParaRPr lang="de-DE" sz="2000" dirty="0">
              <a:solidFill>
                <a:srgbClr val="000000"/>
              </a:solidFill>
              <a:latin typeface="Square721 BT" panose="020B0504020202060204" pitchFamily="34" charset="0"/>
            </a:endParaRPr>
          </a:p>
          <a:p>
            <a:r>
              <a:rPr lang="de-DE" sz="2000" dirty="0">
                <a:solidFill>
                  <a:srgbClr val="000000"/>
                </a:solidFill>
                <a:latin typeface="Square721 BT" panose="020B0504020202060204" pitchFamily="34" charset="0"/>
              </a:rPr>
              <a:t>”</a:t>
            </a:r>
            <a:r>
              <a:rPr lang="de-DE" sz="2000" b="1" dirty="0">
                <a:solidFill>
                  <a:srgbClr val="000000"/>
                </a:solidFill>
                <a:latin typeface="Square721 BT" panose="020B0504020202060204" pitchFamily="34" charset="0"/>
              </a:rPr>
              <a:t>The chemistry of “Scum” formation</a:t>
            </a:r>
          </a:p>
          <a:p>
            <a:r>
              <a:rPr lang="de-DE" sz="2000" b="1" dirty="0">
                <a:solidFill>
                  <a:srgbClr val="000000"/>
                </a:solidFill>
                <a:latin typeface="Square721 BT" panose="020B0504020202060204" pitchFamily="34" charset="0"/>
              </a:rPr>
              <a:t> </a:t>
            </a:r>
            <a:r>
              <a:rPr lang="de-DE" sz="2000" dirty="0">
                <a:solidFill>
                  <a:srgbClr val="000000"/>
                </a:solidFill>
                <a:latin typeface="Square721 BT" panose="020B0504020202060204" pitchFamily="34" charset="0"/>
              </a:rPr>
              <a:t>Calcium Sulfate + Sodium StearateCalcium Stearate+ Sodium Sulfate</a:t>
            </a:r>
          </a:p>
          <a:p>
            <a:r>
              <a:rPr lang="de-DE" sz="2000" dirty="0">
                <a:solidFill>
                  <a:srgbClr val="000000"/>
                </a:solidFill>
                <a:latin typeface="Square721 BT" panose="020B0504020202060204" pitchFamily="34" charset="0"/>
              </a:rPr>
              <a:t>(Hardness) (soap) (scum)</a:t>
            </a:r>
          </a:p>
          <a:p>
            <a:endParaRPr lang="de-DE" sz="2000" dirty="0">
              <a:solidFill>
                <a:srgbClr val="000000"/>
              </a:solidFill>
              <a:latin typeface="Square721 BT" panose="020B0504020202060204" pitchFamily="34" charset="0"/>
            </a:endParaRPr>
          </a:p>
          <a:p>
            <a:r>
              <a:rPr lang="de-DE" sz="2000" b="1" dirty="0">
                <a:solidFill>
                  <a:srgbClr val="000000"/>
                </a:solidFill>
                <a:latin typeface="Square721 BT" panose="020B0504020202060204" pitchFamily="34" charset="0"/>
              </a:rPr>
              <a:t>Formulation</a:t>
            </a:r>
            <a:r>
              <a:rPr lang="de-DE" sz="2000" dirty="0">
                <a:solidFill>
                  <a:srgbClr val="000000"/>
                </a:solidFill>
                <a:latin typeface="Square721 BT" panose="020B0504020202060204" pitchFamily="34" charset="0"/>
              </a:rPr>
              <a:t>the scientific method </a:t>
            </a:r>
          </a:p>
          <a:p>
            <a:r>
              <a:rPr lang="de-DE" sz="2000" dirty="0">
                <a:solidFill>
                  <a:srgbClr val="000000"/>
                </a:solidFill>
                <a:latin typeface="Square721 BT" panose="020B0504020202060204" pitchFamily="34" charset="0"/>
              </a:rPr>
              <a:t>CaSO</a:t>
            </a:r>
            <a:r>
              <a:rPr lang="de-DE" sz="1200" dirty="0">
                <a:solidFill>
                  <a:srgbClr val="000000"/>
                </a:solidFill>
                <a:latin typeface="Square721 BT" panose="020B0504020202060204" pitchFamily="34" charset="0"/>
              </a:rPr>
              <a:t>4</a:t>
            </a:r>
            <a:r>
              <a:rPr lang="de-DE" sz="2000" dirty="0">
                <a:solidFill>
                  <a:srgbClr val="000000"/>
                </a:solidFill>
                <a:latin typeface="Square721 BT" panose="020B0504020202060204" pitchFamily="34" charset="0"/>
              </a:rPr>
              <a:t>+ 2C</a:t>
            </a:r>
            <a:r>
              <a:rPr lang="de-DE" sz="1200" dirty="0">
                <a:solidFill>
                  <a:srgbClr val="000000"/>
                </a:solidFill>
                <a:latin typeface="Square721 BT" panose="020B0504020202060204" pitchFamily="34" charset="0"/>
              </a:rPr>
              <a:t>17</a:t>
            </a:r>
            <a:r>
              <a:rPr lang="de-DE" sz="2000" dirty="0">
                <a:solidFill>
                  <a:srgbClr val="000000"/>
                </a:solidFill>
                <a:latin typeface="Square721 BT" panose="020B0504020202060204" pitchFamily="34" charset="0"/>
              </a:rPr>
              <a:t>H</a:t>
            </a:r>
            <a:r>
              <a:rPr lang="de-DE" sz="1200" dirty="0">
                <a:solidFill>
                  <a:srgbClr val="000000"/>
                </a:solidFill>
                <a:latin typeface="Square721 BT" panose="020B0504020202060204" pitchFamily="34" charset="0"/>
              </a:rPr>
              <a:t>35</a:t>
            </a:r>
            <a:r>
              <a:rPr lang="de-DE" sz="2000" dirty="0">
                <a:solidFill>
                  <a:srgbClr val="000000"/>
                </a:solidFill>
                <a:latin typeface="Square721 BT" panose="020B0504020202060204" pitchFamily="34" charset="0"/>
              </a:rPr>
              <a:t>COONa Ca( C</a:t>
            </a:r>
            <a:r>
              <a:rPr lang="de-DE" sz="1200" dirty="0">
                <a:solidFill>
                  <a:srgbClr val="000000"/>
                </a:solidFill>
                <a:latin typeface="Square721 BT" panose="020B0504020202060204" pitchFamily="34" charset="0"/>
              </a:rPr>
              <a:t>17</a:t>
            </a:r>
            <a:r>
              <a:rPr lang="de-DE" sz="2000" dirty="0">
                <a:solidFill>
                  <a:srgbClr val="000000"/>
                </a:solidFill>
                <a:latin typeface="Square721 BT" panose="020B0504020202060204" pitchFamily="34" charset="0"/>
              </a:rPr>
              <a:t>H</a:t>
            </a:r>
            <a:r>
              <a:rPr lang="de-DE" sz="1200" dirty="0">
                <a:solidFill>
                  <a:srgbClr val="000000"/>
                </a:solidFill>
                <a:latin typeface="Square721 BT" panose="020B0504020202060204" pitchFamily="34" charset="0"/>
              </a:rPr>
              <a:t>35</a:t>
            </a:r>
            <a:r>
              <a:rPr lang="de-DE" sz="2000" dirty="0">
                <a:solidFill>
                  <a:srgbClr val="000000"/>
                </a:solidFill>
                <a:latin typeface="Square721 BT" panose="020B0504020202060204" pitchFamily="34" charset="0"/>
              </a:rPr>
              <a:t>COO)</a:t>
            </a:r>
            <a:r>
              <a:rPr lang="de-DE" sz="1200" dirty="0">
                <a:solidFill>
                  <a:srgbClr val="000000"/>
                </a:solidFill>
                <a:latin typeface="Square721 BT" panose="020B0504020202060204" pitchFamily="34" charset="0"/>
              </a:rPr>
              <a:t>2</a:t>
            </a:r>
            <a:r>
              <a:rPr lang="de-DE" sz="2000" dirty="0">
                <a:solidFill>
                  <a:srgbClr val="000000"/>
                </a:solidFill>
                <a:latin typeface="Square721 BT" panose="020B0504020202060204" pitchFamily="34" charset="0"/>
              </a:rPr>
              <a:t>+ Na</a:t>
            </a:r>
            <a:r>
              <a:rPr lang="de-DE" sz="1200" dirty="0">
                <a:solidFill>
                  <a:srgbClr val="000000"/>
                </a:solidFill>
                <a:latin typeface="Square721 BT" panose="020B0504020202060204" pitchFamily="34" charset="0"/>
              </a:rPr>
              <a:t>2</a:t>
            </a:r>
            <a:r>
              <a:rPr lang="de-DE" sz="2000" dirty="0">
                <a:solidFill>
                  <a:srgbClr val="000000"/>
                </a:solidFill>
                <a:latin typeface="Square721 BT" panose="020B0504020202060204" pitchFamily="34" charset="0"/>
              </a:rPr>
              <a:t>SO</a:t>
            </a:r>
            <a:r>
              <a:rPr lang="de-DE" sz="1200" dirty="0">
                <a:solidFill>
                  <a:srgbClr val="000000"/>
                </a:solidFill>
                <a:latin typeface="Square721 BT" panose="020B0504020202060204" pitchFamily="34" charset="0"/>
              </a:rPr>
              <a:t>4</a:t>
            </a:r>
          </a:p>
          <a:p>
            <a:endParaRPr lang="de-DE" sz="1200" b="1" dirty="0">
              <a:solidFill>
                <a:srgbClr val="000000"/>
              </a:solidFill>
              <a:latin typeface="Square721 BT" panose="020B0504020202060204" pitchFamily="34" charset="0"/>
            </a:endParaRPr>
          </a:p>
          <a:p>
            <a:r>
              <a:rPr lang="de-DE" sz="2000" b="1" dirty="0">
                <a:solidFill>
                  <a:srgbClr val="000000"/>
                </a:solidFill>
                <a:latin typeface="Square721 BT" panose="020B0504020202060204" pitchFamily="34" charset="0"/>
              </a:rPr>
              <a:t>Conclusion</a:t>
            </a:r>
            <a:r>
              <a:rPr lang="de-DE" sz="2000" dirty="0">
                <a:solidFill>
                  <a:srgbClr val="000000"/>
                </a:solidFill>
                <a:latin typeface="Square721 BT" panose="020B0504020202060204" pitchFamily="34" charset="0"/>
              </a:rPr>
              <a:t>Testable explanation of “</a:t>
            </a:r>
            <a:r>
              <a:rPr lang="de-DE" sz="2000" b="1" dirty="0">
                <a:solidFill>
                  <a:srgbClr val="000000"/>
                </a:solidFill>
                <a:latin typeface="Square721 BT" panose="020B0504020202060204" pitchFamily="34" charset="0"/>
              </a:rPr>
              <a:t>Clear </a:t>
            </a:r>
            <a:r>
              <a:rPr lang="de-DE" sz="2000" b="1" dirty="0">
                <a:solidFill>
                  <a:srgbClr val="FFC000"/>
                </a:solidFill>
                <a:latin typeface="Square721 BT" panose="020B0504020202060204" pitchFamily="34" charset="0"/>
              </a:rPr>
              <a:t>Yellow</a:t>
            </a:r>
            <a:r>
              <a:rPr lang="de-DE" sz="2000" dirty="0">
                <a:solidFill>
                  <a:srgbClr val="000000"/>
                </a:solidFill>
                <a:latin typeface="Square721 BT" panose="020B0504020202060204" pitchFamily="34" charset="0"/>
              </a:rPr>
              <a:t>” Test Kit</a:t>
            </a:r>
          </a:p>
          <a:p>
            <a:endParaRPr lang="de-DE" sz="2000" dirty="0">
              <a:solidFill>
                <a:srgbClr val="000000"/>
              </a:solidFill>
              <a:latin typeface="Square721 BT" panose="020B0504020202060204" pitchFamily="34" charset="0"/>
            </a:endParaRPr>
          </a:p>
          <a:p>
            <a:r>
              <a:rPr lang="en-US" sz="2000" dirty="0">
                <a:solidFill>
                  <a:srgbClr val="000000"/>
                </a:solidFill>
                <a:latin typeface="Square721 BT" panose="020B0504020202060204" pitchFamily="34" charset="0"/>
              </a:rPr>
              <a:t>•A precipitation reaction is generally defined as the formation of </a:t>
            </a:r>
            <a:r>
              <a:rPr lang="en-US" sz="2000" b="1" dirty="0">
                <a:solidFill>
                  <a:srgbClr val="000000"/>
                </a:solidFill>
                <a:latin typeface="Square721 BT" panose="020B0504020202060204" pitchFamily="34" charset="0"/>
              </a:rPr>
              <a:t>insoluble solid, </a:t>
            </a:r>
            <a:r>
              <a:rPr lang="en-US" sz="2000" dirty="0">
                <a:solidFill>
                  <a:srgbClr val="000000"/>
                </a:solidFill>
                <a:latin typeface="Square721 BT" panose="020B0504020202060204" pitchFamily="34" charset="0"/>
              </a:rPr>
              <a:t>one before the </a:t>
            </a:r>
            <a:r>
              <a:rPr lang="en-US" sz="2000" b="1" dirty="0">
                <a:solidFill>
                  <a:srgbClr val="006FC0"/>
                </a:solidFill>
                <a:latin typeface="Square721 BT" panose="020B0504020202060204" pitchFamily="34" charset="0"/>
              </a:rPr>
              <a:t>SP3</a:t>
            </a:r>
            <a:r>
              <a:rPr lang="en-US" sz="2000" dirty="0">
                <a:solidFill>
                  <a:srgbClr val="000000"/>
                </a:solidFill>
                <a:latin typeface="Square721 BT" panose="020B0504020202060204" pitchFamily="34" charset="0"/>
              </a:rPr>
              <a:t>system and after the </a:t>
            </a:r>
            <a:r>
              <a:rPr lang="en-US" sz="2000" b="1" dirty="0">
                <a:solidFill>
                  <a:srgbClr val="006FC0"/>
                </a:solidFill>
                <a:latin typeface="Square721 BT" panose="020B0504020202060204" pitchFamily="34" charset="0"/>
              </a:rPr>
              <a:t>SP3</a:t>
            </a:r>
            <a:r>
              <a:rPr lang="en-US" sz="2000" dirty="0">
                <a:solidFill>
                  <a:srgbClr val="000000"/>
                </a:solidFill>
                <a:latin typeface="Square721 BT" panose="020B0504020202060204" pitchFamily="34" charset="0"/>
              </a:rPr>
              <a:t>system </a:t>
            </a:r>
          </a:p>
        </p:txBody>
      </p:sp>
      <p:graphicFrame>
        <p:nvGraphicFramePr>
          <p:cNvPr id="11" name="Table 10"/>
          <p:cNvGraphicFramePr>
            <a:graphicFrameLocks noGrp="1"/>
          </p:cNvGraphicFramePr>
          <p:nvPr>
            <p:extLst>
              <p:ext uri="{D42A27DB-BD31-4B8C-83A1-F6EECF244321}">
                <p14:modId xmlns:p14="http://schemas.microsoft.com/office/powerpoint/2010/main" val="2484870252"/>
              </p:ext>
            </p:extLst>
          </p:nvPr>
        </p:nvGraphicFramePr>
        <p:xfrm>
          <a:off x="2191393" y="5349895"/>
          <a:ext cx="8127999" cy="118872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3033902090"/>
                    </a:ext>
                  </a:extLst>
                </a:gridCol>
                <a:gridCol w="2709333">
                  <a:extLst>
                    <a:ext uri="{9D8B030D-6E8A-4147-A177-3AD203B41FA5}">
                      <a16:colId xmlns:a16="http://schemas.microsoft.com/office/drawing/2014/main" val="572417843"/>
                    </a:ext>
                  </a:extLst>
                </a:gridCol>
                <a:gridCol w="2709333">
                  <a:extLst>
                    <a:ext uri="{9D8B030D-6E8A-4147-A177-3AD203B41FA5}">
                      <a16:colId xmlns:a16="http://schemas.microsoft.com/office/drawing/2014/main" val="3834212865"/>
                    </a:ext>
                  </a:extLst>
                </a:gridCol>
              </a:tblGrid>
              <a:tr h="370840">
                <a:tc>
                  <a:txBody>
                    <a:bodyPr/>
                    <a:lstStyle/>
                    <a:p>
                      <a:r>
                        <a:rPr lang="de-DE" sz="2000" dirty="0">
                          <a:latin typeface="Square721 BT" panose="020B0504020202060204" pitchFamily="34" charset="0"/>
                        </a:rPr>
                        <a:t>Clear Yellow Test </a:t>
                      </a:r>
                    </a:p>
                  </a:txBody>
                  <a:tcPr/>
                </a:tc>
                <a:tc>
                  <a:txBody>
                    <a:bodyPr/>
                    <a:lstStyle/>
                    <a:p>
                      <a:r>
                        <a:rPr lang="de-DE" sz="2000" dirty="0">
                          <a:latin typeface="Square721 BT" panose="020B0504020202060204" pitchFamily="34" charset="0"/>
                        </a:rPr>
                        <a:t>Inlet</a:t>
                      </a:r>
                    </a:p>
                  </a:txBody>
                  <a:tcPr/>
                </a:tc>
                <a:tc>
                  <a:txBody>
                    <a:bodyPr/>
                    <a:lstStyle/>
                    <a:p>
                      <a:r>
                        <a:rPr lang="de-DE" sz="2000" dirty="0">
                          <a:latin typeface="Square721 BT" panose="020B0504020202060204" pitchFamily="34" charset="0"/>
                        </a:rPr>
                        <a:t>Outlet</a:t>
                      </a:r>
                    </a:p>
                  </a:txBody>
                  <a:tcPr/>
                </a:tc>
                <a:extLst>
                  <a:ext uri="{0D108BD9-81ED-4DB2-BD59-A6C34878D82A}">
                    <a16:rowId xmlns:a16="http://schemas.microsoft.com/office/drawing/2014/main" val="1501296101"/>
                  </a:ext>
                </a:extLst>
              </a:tr>
              <a:tr h="370840">
                <a:tc>
                  <a:txBody>
                    <a:bodyPr/>
                    <a:lstStyle/>
                    <a:p>
                      <a:r>
                        <a:rPr lang="de-DE" sz="2000" dirty="0">
                          <a:latin typeface="Square721 BT" panose="020B0504020202060204" pitchFamily="34" charset="0"/>
                        </a:rPr>
                        <a:t>Condition</a:t>
                      </a:r>
                    </a:p>
                  </a:txBody>
                  <a:tcPr/>
                </a:tc>
                <a:tc>
                  <a:txBody>
                    <a:bodyPr/>
                    <a:lstStyle/>
                    <a:p>
                      <a:r>
                        <a:rPr lang="de-DE" sz="2000" dirty="0">
                          <a:latin typeface="Square721 BT" panose="020B0504020202060204" pitchFamily="34" charset="0"/>
                        </a:rPr>
                        <a:t>Not dissolved</a:t>
                      </a:r>
                    </a:p>
                  </a:txBody>
                  <a:tcPr/>
                </a:tc>
                <a:tc>
                  <a:txBody>
                    <a:bodyPr/>
                    <a:lstStyle/>
                    <a:p>
                      <a:r>
                        <a:rPr lang="de-DE" sz="2000" dirty="0">
                          <a:latin typeface="Square721 BT" panose="020B0504020202060204" pitchFamily="34" charset="0"/>
                        </a:rPr>
                        <a:t>Dissolved</a:t>
                      </a:r>
                    </a:p>
                  </a:txBody>
                  <a:tcPr/>
                </a:tc>
                <a:extLst>
                  <a:ext uri="{0D108BD9-81ED-4DB2-BD59-A6C34878D82A}">
                    <a16:rowId xmlns:a16="http://schemas.microsoft.com/office/drawing/2014/main" val="2924149952"/>
                  </a:ext>
                </a:extLst>
              </a:tr>
              <a:tr h="370840">
                <a:tc>
                  <a:txBody>
                    <a:bodyPr/>
                    <a:lstStyle/>
                    <a:p>
                      <a:r>
                        <a:rPr lang="de-DE" sz="2000" dirty="0">
                          <a:latin typeface="Square721 BT" panose="020B0504020202060204" pitchFamily="34" charset="0"/>
                        </a:rPr>
                        <a:t>Visual appearance</a:t>
                      </a:r>
                    </a:p>
                  </a:txBody>
                  <a:tcPr/>
                </a:tc>
                <a:tc>
                  <a:txBody>
                    <a:bodyPr/>
                    <a:lstStyle/>
                    <a:p>
                      <a:r>
                        <a:rPr lang="de-DE" sz="2000" dirty="0">
                          <a:latin typeface="Square721 BT" panose="020B0504020202060204" pitchFamily="34" charset="0"/>
                        </a:rPr>
                        <a:t>Tubid</a:t>
                      </a:r>
                    </a:p>
                  </a:txBody>
                  <a:tcPr/>
                </a:tc>
                <a:tc>
                  <a:txBody>
                    <a:bodyPr/>
                    <a:lstStyle/>
                    <a:p>
                      <a:r>
                        <a:rPr lang="de-DE" sz="2000" dirty="0">
                          <a:latin typeface="Square721 BT" panose="020B0504020202060204" pitchFamily="34" charset="0"/>
                        </a:rPr>
                        <a:t>Clear</a:t>
                      </a:r>
                    </a:p>
                  </a:txBody>
                  <a:tcPr/>
                </a:tc>
                <a:extLst>
                  <a:ext uri="{0D108BD9-81ED-4DB2-BD59-A6C34878D82A}">
                    <a16:rowId xmlns:a16="http://schemas.microsoft.com/office/drawing/2014/main" val="2224504054"/>
                  </a:ext>
                </a:extLst>
              </a:tr>
            </a:tbl>
          </a:graphicData>
        </a:graphic>
      </p:graphicFrame>
    </p:spTree>
    <p:extLst>
      <p:ext uri="{BB962C8B-B14F-4D97-AF65-F5344CB8AC3E}">
        <p14:creationId xmlns:p14="http://schemas.microsoft.com/office/powerpoint/2010/main" val="2100750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7</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6" name="Title 1"/>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Testable Explanations</a:t>
            </a:r>
          </a:p>
        </p:txBody>
      </p:sp>
      <p:sp>
        <p:nvSpPr>
          <p:cNvPr id="2" name="Rectangle 1"/>
          <p:cNvSpPr/>
          <p:nvPr/>
        </p:nvSpPr>
        <p:spPr>
          <a:xfrm>
            <a:off x="838200" y="1400800"/>
            <a:ext cx="10111740" cy="5201424"/>
          </a:xfrm>
          <a:prstGeom prst="rect">
            <a:avLst/>
          </a:prstGeom>
        </p:spPr>
        <p:txBody>
          <a:bodyPr wrap="square">
            <a:spAutoFit/>
          </a:bodyPr>
          <a:lstStyle/>
          <a:p>
            <a:r>
              <a:rPr lang="en-US" sz="2400" b="1" dirty="0">
                <a:latin typeface="Square721 BT" panose="020B0504020202060204" pitchFamily="34" charset="0"/>
              </a:rPr>
              <a:t>C. </a:t>
            </a:r>
            <a:r>
              <a:rPr lang="en-US" sz="2400" dirty="0">
                <a:latin typeface="Square721 BT" panose="020B0504020202060204" pitchFamily="34" charset="0"/>
              </a:rPr>
              <a:t>The scientific method: Answering questions</a:t>
            </a:r>
          </a:p>
          <a:p>
            <a:endParaRPr lang="en-US" sz="1000" b="1" dirty="0">
              <a:latin typeface="Square721 BT" panose="020B0504020202060204" pitchFamily="34" charset="0"/>
            </a:endParaRPr>
          </a:p>
          <a:p>
            <a:r>
              <a:rPr lang="en-US" sz="2400" b="1" dirty="0">
                <a:latin typeface="Square721 BT" panose="020B0504020202060204" pitchFamily="34" charset="0"/>
              </a:rPr>
              <a:t>	Using </a:t>
            </a:r>
            <a:r>
              <a:rPr lang="en-US" sz="2400" dirty="0">
                <a:latin typeface="Square721 BT" panose="020B0504020202060204" pitchFamily="34" charset="0"/>
              </a:rPr>
              <a:t>Testable </a:t>
            </a:r>
            <a:r>
              <a:rPr lang="en-US" sz="2400" b="1" dirty="0">
                <a:latin typeface="Square721 BT" panose="020B0504020202060204" pitchFamily="34" charset="0"/>
              </a:rPr>
              <a:t>explanations</a:t>
            </a:r>
          </a:p>
          <a:p>
            <a:endParaRPr lang="en-US" sz="2400" dirty="0">
              <a:latin typeface="Square721 BT" panose="020B0504020202060204" pitchFamily="34" charset="0"/>
            </a:endParaRPr>
          </a:p>
          <a:p>
            <a:r>
              <a:rPr lang="en-US" sz="2400" b="1" dirty="0">
                <a:latin typeface="Square721 BT" panose="020B0504020202060204" pitchFamily="34" charset="0"/>
              </a:rPr>
              <a:t>1.Ask questions why SP3is better?</a:t>
            </a:r>
          </a:p>
          <a:p>
            <a:endParaRPr lang="en-US" sz="1000" dirty="0">
              <a:latin typeface="Square721 BT" panose="020B0504020202060204" pitchFamily="34" charset="0"/>
            </a:endParaRPr>
          </a:p>
          <a:p>
            <a:pPr marL="742950" lvl="1" indent="-285750">
              <a:buFont typeface="Arial" panose="020B0604020202020204" pitchFamily="34" charset="0"/>
              <a:buChar char="•"/>
            </a:pPr>
            <a:r>
              <a:rPr lang="en-US" sz="2400" dirty="0">
                <a:latin typeface="Square721 BT" panose="020B0504020202060204" pitchFamily="34" charset="0"/>
              </a:rPr>
              <a:t>Why water softener treatment is so expensive?</a:t>
            </a:r>
          </a:p>
          <a:p>
            <a:pPr marL="742950" lvl="1" indent="-285750">
              <a:buFont typeface="Arial" panose="020B0604020202020204" pitchFamily="34" charset="0"/>
              <a:buChar char="•"/>
            </a:pPr>
            <a:r>
              <a:rPr lang="en-US" sz="2400" dirty="0">
                <a:latin typeface="Square721 BT" panose="020B0504020202060204" pitchFamily="34" charset="0"/>
              </a:rPr>
              <a:t>Why do human beings need water?</a:t>
            </a:r>
          </a:p>
          <a:p>
            <a:pPr marL="742950" lvl="1" indent="-285750">
              <a:buFont typeface="Arial" panose="020B0604020202020204" pitchFamily="34" charset="0"/>
              <a:buChar char="•"/>
            </a:pPr>
            <a:r>
              <a:rPr lang="en-US" sz="2400" dirty="0">
                <a:latin typeface="Square721 BT" panose="020B0504020202060204" pitchFamily="34" charset="0"/>
              </a:rPr>
              <a:t>What causes high blood pressure?</a:t>
            </a:r>
          </a:p>
          <a:p>
            <a:pPr marL="742950" lvl="1" indent="-285750">
              <a:buFont typeface="Arial" panose="020B0604020202020204" pitchFamily="34" charset="0"/>
              <a:buChar char="•"/>
            </a:pPr>
            <a:r>
              <a:rPr lang="en-US" sz="2400" dirty="0">
                <a:latin typeface="Square721 BT" panose="020B0504020202060204" pitchFamily="34" charset="0"/>
              </a:rPr>
              <a:t>Why calcium is so important?</a:t>
            </a:r>
          </a:p>
          <a:p>
            <a:pPr marL="742950" lvl="1" indent="-285750">
              <a:buFont typeface="Arial" panose="020B0604020202020204" pitchFamily="34" charset="0"/>
              <a:buChar char="•"/>
            </a:pPr>
            <a:r>
              <a:rPr lang="en-US" sz="2400" dirty="0">
                <a:latin typeface="Square721 BT" panose="020B0504020202060204" pitchFamily="34" charset="0"/>
              </a:rPr>
              <a:t>Why magnesium deficiency is dangerous?</a:t>
            </a:r>
          </a:p>
          <a:p>
            <a:pPr marL="742950" lvl="1" indent="-285750">
              <a:buFont typeface="Arial" panose="020B0604020202020204" pitchFamily="34" charset="0"/>
              <a:buChar char="•"/>
            </a:pPr>
            <a:r>
              <a:rPr lang="de-DE" sz="2400" dirty="0">
                <a:latin typeface="Square721 BT" panose="020B0504020202060204" pitchFamily="34" charset="0"/>
              </a:rPr>
              <a:t>What causes cancer?</a:t>
            </a:r>
          </a:p>
          <a:p>
            <a:pPr marL="742950" lvl="1" indent="-285750">
              <a:buFont typeface="Arial" panose="020B0604020202020204" pitchFamily="34" charset="0"/>
              <a:buChar char="•"/>
            </a:pPr>
            <a:r>
              <a:rPr lang="en-US" sz="2400" dirty="0">
                <a:latin typeface="Square721 BT" panose="020B0504020202060204" pitchFamily="34" charset="0"/>
              </a:rPr>
              <a:t>How do soft water causes cardiovascular diseases?</a:t>
            </a:r>
          </a:p>
          <a:p>
            <a:pPr marL="742950" lvl="1" indent="-285750">
              <a:buFont typeface="Arial" panose="020B0604020202020204" pitchFamily="34" charset="0"/>
              <a:buChar char="•"/>
            </a:pPr>
            <a:r>
              <a:rPr lang="en-US" sz="2400" dirty="0">
                <a:latin typeface="Square721 BT" panose="020B0504020202060204" pitchFamily="34" charset="0"/>
              </a:rPr>
              <a:t>What is a saturated solution and solute in water?</a:t>
            </a:r>
          </a:p>
          <a:p>
            <a:pPr marL="742950" lvl="1" indent="-285750">
              <a:buFont typeface="Arial" panose="020B0604020202020204" pitchFamily="34" charset="0"/>
              <a:buChar char="•"/>
            </a:pPr>
            <a:r>
              <a:rPr lang="de-DE" sz="2400" dirty="0">
                <a:latin typeface="Square721 BT" panose="020B0504020202060204" pitchFamily="34" charset="0"/>
              </a:rPr>
              <a:t>What causes eczema?</a:t>
            </a:r>
          </a:p>
        </p:txBody>
      </p:sp>
    </p:spTree>
    <p:extLst>
      <p:ext uri="{BB962C8B-B14F-4D97-AF65-F5344CB8AC3E}">
        <p14:creationId xmlns:p14="http://schemas.microsoft.com/office/powerpoint/2010/main" val="1138787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8</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6" name="Title 1"/>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Testable Explanations</a:t>
            </a:r>
          </a:p>
        </p:txBody>
      </p:sp>
      <p:sp>
        <p:nvSpPr>
          <p:cNvPr id="2" name="Rectangle 1"/>
          <p:cNvSpPr/>
          <p:nvPr/>
        </p:nvSpPr>
        <p:spPr>
          <a:xfrm>
            <a:off x="364127" y="1210244"/>
            <a:ext cx="11463745" cy="5724644"/>
          </a:xfrm>
          <a:prstGeom prst="rect">
            <a:avLst/>
          </a:prstGeom>
        </p:spPr>
        <p:txBody>
          <a:bodyPr wrap="square">
            <a:spAutoFit/>
          </a:bodyPr>
          <a:lstStyle/>
          <a:p>
            <a:pPr>
              <a:lnSpc>
                <a:spcPct val="150000"/>
              </a:lnSpc>
            </a:pPr>
            <a:r>
              <a:rPr lang="en-US" sz="2400" b="1" dirty="0">
                <a:solidFill>
                  <a:srgbClr val="000000"/>
                </a:solidFill>
                <a:latin typeface="Arial" panose="020B0604020202020204" pitchFamily="34" charset="0"/>
              </a:rPr>
              <a:t>2. </a:t>
            </a:r>
            <a:r>
              <a:rPr lang="en-US" sz="2400" b="1" dirty="0">
                <a:solidFill>
                  <a:srgbClr val="006FC0"/>
                </a:solidFill>
                <a:latin typeface="Arial" panose="020B0604020202020204" pitchFamily="34" charset="0"/>
              </a:rPr>
              <a:t>SP3 </a:t>
            </a:r>
            <a:r>
              <a:rPr lang="en-US" sz="2400" dirty="0">
                <a:solidFill>
                  <a:srgbClr val="000000"/>
                </a:solidFill>
                <a:latin typeface="Arial" panose="020B0604020202020204" pitchFamily="34" charset="0"/>
              </a:rPr>
              <a:t>treatment offers a tentative explanation that can be </a:t>
            </a:r>
            <a:r>
              <a:rPr lang="en-US" sz="2400" dirty="0">
                <a:solidFill>
                  <a:srgbClr val="000000"/>
                </a:solidFill>
                <a:latin typeface="Copperplate Gothic Bold" panose="020E0705020206020404" pitchFamily="34" charset="0"/>
              </a:rPr>
              <a:t>TESTED</a:t>
            </a:r>
          </a:p>
          <a:p>
            <a:pPr>
              <a:lnSpc>
                <a:spcPct val="150000"/>
              </a:lnSpc>
            </a:pPr>
            <a:r>
              <a:rPr lang="en-US" sz="2400" b="1" dirty="0">
                <a:latin typeface="Arial" panose="020B0604020202020204" pitchFamily="34" charset="0"/>
              </a:rPr>
              <a:t>Solubility of Calcium and Magnesium compounds and their reactions</a:t>
            </a:r>
          </a:p>
          <a:p>
            <a:pPr>
              <a:lnSpc>
                <a:spcPct val="150000"/>
              </a:lnSpc>
            </a:pPr>
            <a:endParaRPr lang="en-US" sz="1000" dirty="0">
              <a:latin typeface="Arial" panose="020B0604020202020204" pitchFamily="34" charset="0"/>
            </a:endParaRPr>
          </a:p>
          <a:p>
            <a:r>
              <a:rPr lang="en-US" sz="2400" dirty="0">
                <a:latin typeface="Arial" panose="020B0604020202020204" pitchFamily="34" charset="0"/>
              </a:rPr>
              <a:t>•</a:t>
            </a:r>
            <a:r>
              <a:rPr lang="en-US" sz="2400" b="1" dirty="0">
                <a:latin typeface="Arial" panose="020B0604020202020204" pitchFamily="34" charset="0"/>
              </a:rPr>
              <a:t>Solvent: 	</a:t>
            </a:r>
            <a:r>
              <a:rPr lang="en-US" sz="2400" dirty="0">
                <a:latin typeface="Arial" panose="020B0604020202020204" pitchFamily="34" charset="0"/>
              </a:rPr>
              <a:t>the liquid that dissolves the material in test.</a:t>
            </a:r>
          </a:p>
          <a:p>
            <a:r>
              <a:rPr lang="en-US" sz="2400" dirty="0">
                <a:latin typeface="Arial" panose="020B0604020202020204" pitchFamily="34" charset="0"/>
              </a:rPr>
              <a:t>•</a:t>
            </a:r>
            <a:r>
              <a:rPr lang="en-US" sz="2400" b="1" dirty="0">
                <a:latin typeface="Arial" panose="020B0604020202020204" pitchFamily="34" charset="0"/>
              </a:rPr>
              <a:t>Solute: 	</a:t>
            </a:r>
            <a:r>
              <a:rPr lang="en-US" sz="2400" dirty="0">
                <a:latin typeface="Arial" panose="020B0604020202020204" pitchFamily="34" charset="0"/>
              </a:rPr>
              <a:t>the material which is to be dissolved in a solvent in test bottle.</a:t>
            </a:r>
          </a:p>
          <a:p>
            <a:r>
              <a:rPr lang="en-US" sz="2400" dirty="0">
                <a:latin typeface="Arial" panose="020B0604020202020204" pitchFamily="34" charset="0"/>
              </a:rPr>
              <a:t>•</a:t>
            </a:r>
            <a:r>
              <a:rPr lang="en-US" sz="2400" b="1" dirty="0">
                <a:latin typeface="Arial" panose="020B0604020202020204" pitchFamily="34" charset="0"/>
              </a:rPr>
              <a:t>Solution: 	</a:t>
            </a:r>
            <a:r>
              <a:rPr lang="en-US" sz="2400" dirty="0">
                <a:latin typeface="Arial" panose="020B0604020202020204" pitchFamily="34" charset="0"/>
              </a:rPr>
              <a:t>the result of the dissolving in the test water. Solute + Solvent = Clear solution</a:t>
            </a:r>
          </a:p>
          <a:p>
            <a:r>
              <a:rPr lang="en-US" sz="2400" dirty="0">
                <a:latin typeface="Arial" panose="020B0604020202020204" pitchFamily="34" charset="0"/>
              </a:rPr>
              <a:t>•</a:t>
            </a:r>
            <a:r>
              <a:rPr lang="en-US" sz="2400" b="1" dirty="0">
                <a:latin typeface="Arial" panose="020B0604020202020204" pitchFamily="34" charset="0"/>
              </a:rPr>
              <a:t>Solubility: 	</a:t>
            </a:r>
            <a:r>
              <a:rPr lang="en-US" sz="2400" dirty="0">
                <a:latin typeface="Arial" panose="020B0604020202020204" pitchFamily="34" charset="0"/>
              </a:rPr>
              <a:t>to what extent a test powder (solute) will dissolve</a:t>
            </a:r>
          </a:p>
          <a:p>
            <a:r>
              <a:rPr lang="en-US" sz="2400" dirty="0">
                <a:latin typeface="Arial" panose="020B0604020202020204" pitchFamily="34" charset="0"/>
              </a:rPr>
              <a:t>•</a:t>
            </a:r>
            <a:r>
              <a:rPr lang="en-US" sz="2400" b="1" dirty="0">
                <a:latin typeface="Arial" panose="020B0604020202020204" pitchFamily="34" charset="0"/>
              </a:rPr>
              <a:t>Soluble: 	</a:t>
            </a:r>
            <a:r>
              <a:rPr lang="en-US" sz="2400" dirty="0">
                <a:latin typeface="Arial" panose="020B0604020202020204" pitchFamily="34" charset="0"/>
              </a:rPr>
              <a:t>the material or test powder will dissolved in good water</a:t>
            </a:r>
          </a:p>
          <a:p>
            <a:r>
              <a:rPr lang="de-DE" sz="2400" dirty="0">
                <a:latin typeface="Arial" panose="020B0604020202020204" pitchFamily="34" charset="0"/>
              </a:rPr>
              <a:t>•</a:t>
            </a:r>
            <a:r>
              <a:rPr lang="de-DE" sz="2400" b="1" dirty="0">
                <a:latin typeface="Arial" panose="020B0604020202020204" pitchFamily="34" charset="0"/>
              </a:rPr>
              <a:t>Insoluble: 	</a:t>
            </a:r>
            <a:r>
              <a:rPr lang="de-DE" sz="2400" dirty="0">
                <a:latin typeface="Arial" panose="020B0604020202020204" pitchFamily="34" charset="0"/>
              </a:rPr>
              <a:t>not s</a:t>
            </a:r>
            <a:r>
              <a:rPr lang="de-DE" sz="2400" dirty="0">
                <a:solidFill>
                  <a:srgbClr val="000000"/>
                </a:solidFill>
                <a:latin typeface="Arial" panose="020B0604020202020204" pitchFamily="34" charset="0"/>
              </a:rPr>
              <a:t>oluble, will not dissolve in a </a:t>
            </a:r>
            <a:r>
              <a:rPr lang="de-DE" sz="2400" b="1" dirty="0">
                <a:solidFill>
                  <a:srgbClr val="006FC0"/>
                </a:solidFill>
                <a:latin typeface="Arial" panose="020B0604020202020204" pitchFamily="34" charset="0"/>
              </a:rPr>
              <a:t>SP3 </a:t>
            </a:r>
            <a:r>
              <a:rPr lang="de-DE" sz="2400" dirty="0">
                <a:solidFill>
                  <a:srgbClr val="000000"/>
                </a:solidFill>
                <a:latin typeface="Arial" panose="020B0604020202020204" pitchFamily="34" charset="0"/>
              </a:rPr>
              <a:t>water i.e. Calcium Sulfate(CaSO</a:t>
            </a:r>
            <a:r>
              <a:rPr lang="de-DE" sz="1400" dirty="0">
                <a:solidFill>
                  <a:srgbClr val="000000"/>
                </a:solidFill>
                <a:latin typeface="Arial" panose="020B0604020202020204" pitchFamily="34" charset="0"/>
              </a:rPr>
              <a:t>4</a:t>
            </a:r>
            <a:r>
              <a:rPr lang="de-DE" sz="2400" dirty="0">
                <a:solidFill>
                  <a:srgbClr val="000000"/>
                </a:solidFill>
                <a:latin typeface="Arial" panose="020B0604020202020204" pitchFamily="34" charset="0"/>
              </a:rPr>
              <a:t>) and Magnesium 			Sulfates (MgSO</a:t>
            </a:r>
            <a:r>
              <a:rPr lang="de-DE" sz="1400" dirty="0">
                <a:solidFill>
                  <a:srgbClr val="000000"/>
                </a:solidFill>
                <a:latin typeface="Arial" panose="020B0604020202020204" pitchFamily="34" charset="0"/>
              </a:rPr>
              <a:t>4</a:t>
            </a:r>
            <a:r>
              <a:rPr lang="de-DE" sz="2400" dirty="0">
                <a:solidFill>
                  <a:srgbClr val="000000"/>
                </a:solidFill>
                <a:latin typeface="Arial" panose="020B0604020202020204" pitchFamily="34" charset="0"/>
              </a:rPr>
              <a:t>)</a:t>
            </a:r>
          </a:p>
          <a:p>
            <a:pPr>
              <a:lnSpc>
                <a:spcPct val="150000"/>
              </a:lnSpc>
            </a:pPr>
            <a:endParaRPr lang="de-DE" sz="1000" dirty="0">
              <a:solidFill>
                <a:srgbClr val="000000"/>
              </a:solidFill>
              <a:latin typeface="Arial" panose="020B0604020202020204" pitchFamily="34" charset="0"/>
            </a:endParaRPr>
          </a:p>
          <a:p>
            <a:pPr>
              <a:lnSpc>
                <a:spcPct val="150000"/>
              </a:lnSpc>
            </a:pPr>
            <a:r>
              <a:rPr lang="de-DE" sz="2400" b="1" dirty="0">
                <a:solidFill>
                  <a:srgbClr val="000000"/>
                </a:solidFill>
                <a:latin typeface="Arial" panose="020B0604020202020204" pitchFamily="34" charset="0"/>
              </a:rPr>
              <a:t>Note: 		</a:t>
            </a:r>
            <a:r>
              <a:rPr lang="de-DE" sz="2400" dirty="0">
                <a:solidFill>
                  <a:srgbClr val="000000"/>
                </a:solidFill>
                <a:latin typeface="Arial" panose="020B0604020202020204" pitchFamily="34" charset="0"/>
              </a:rPr>
              <a:t>The solution of CO</a:t>
            </a:r>
            <a:r>
              <a:rPr lang="de-DE" sz="1400" dirty="0">
                <a:solidFill>
                  <a:srgbClr val="000000"/>
                </a:solidFill>
                <a:latin typeface="Arial" panose="020B0604020202020204" pitchFamily="34" charset="0"/>
              </a:rPr>
              <a:t>2</a:t>
            </a:r>
            <a:r>
              <a:rPr lang="de-DE" sz="2400" dirty="0">
                <a:solidFill>
                  <a:srgbClr val="000000"/>
                </a:solidFill>
                <a:latin typeface="Arial" panose="020B0604020202020204" pitchFamily="34" charset="0"/>
              </a:rPr>
              <a:t>(aq.) is sometimes described as “Carbonic acid” H</a:t>
            </a:r>
            <a:r>
              <a:rPr lang="de-DE" sz="1400" dirty="0">
                <a:solidFill>
                  <a:srgbClr val="000000"/>
                </a:solidFill>
                <a:latin typeface="Arial" panose="020B0604020202020204" pitchFamily="34" charset="0"/>
              </a:rPr>
              <a:t>2</a:t>
            </a:r>
            <a:r>
              <a:rPr lang="de-DE" sz="2400" dirty="0">
                <a:solidFill>
                  <a:srgbClr val="000000"/>
                </a:solidFill>
                <a:latin typeface="Arial" panose="020B0604020202020204" pitchFamily="34" charset="0"/>
              </a:rPr>
              <a:t>CO</a:t>
            </a:r>
            <a:r>
              <a:rPr lang="de-DE" sz="1400" dirty="0">
                <a:solidFill>
                  <a:srgbClr val="000000"/>
                </a:solidFill>
                <a:latin typeface="Arial" panose="020B0604020202020204" pitchFamily="34" charset="0"/>
              </a:rPr>
              <a:t>3 </a:t>
            </a:r>
            <a:r>
              <a:rPr lang="de-DE" sz="2400" dirty="0">
                <a:solidFill>
                  <a:srgbClr val="000000"/>
                </a:solidFill>
                <a:latin typeface="Arial" panose="020B0604020202020204" pitchFamily="34" charset="0"/>
              </a:rPr>
              <a:t>but this </a:t>
            </a:r>
            <a:r>
              <a:rPr lang="de-DE" sz="2400" b="1" dirty="0">
                <a:solidFill>
                  <a:srgbClr val="000000"/>
                </a:solidFill>
                <a:latin typeface="Arial" panose="020B0604020202020204" pitchFamily="34" charset="0"/>
              </a:rPr>
              <a:t>does not really exist</a:t>
            </a:r>
            <a:r>
              <a:rPr lang="de-DE" sz="2400" dirty="0">
                <a:solidFill>
                  <a:srgbClr val="000000"/>
                </a:solidFill>
                <a:latin typeface="Arial" panose="020B0604020202020204" pitchFamily="34" charset="0"/>
              </a:rPr>
              <a:t>! CO</a:t>
            </a:r>
            <a:r>
              <a:rPr lang="de-DE" sz="1400" dirty="0">
                <a:solidFill>
                  <a:srgbClr val="000000"/>
                </a:solidFill>
                <a:latin typeface="Arial" panose="020B0604020202020204" pitchFamily="34" charset="0"/>
              </a:rPr>
              <a:t>2</a:t>
            </a:r>
            <a:r>
              <a:rPr lang="de-DE" sz="2400" dirty="0">
                <a:solidFill>
                  <a:srgbClr val="000000"/>
                </a:solidFill>
                <a:latin typeface="Arial" panose="020B0604020202020204" pitchFamily="34" charset="0"/>
              </a:rPr>
              <a:t>(aq.) + H</a:t>
            </a:r>
            <a:r>
              <a:rPr lang="de-DE" sz="1400" dirty="0">
                <a:solidFill>
                  <a:srgbClr val="000000"/>
                </a:solidFill>
                <a:latin typeface="Arial" panose="020B0604020202020204" pitchFamily="34" charset="0"/>
              </a:rPr>
              <a:t>2</a:t>
            </a:r>
            <a:r>
              <a:rPr lang="de-DE" sz="2400" dirty="0">
                <a:solidFill>
                  <a:srgbClr val="000000"/>
                </a:solidFill>
                <a:latin typeface="Arial" panose="020B0604020202020204" pitchFamily="34" charset="0"/>
              </a:rPr>
              <a:t>O ↔ H</a:t>
            </a:r>
            <a:r>
              <a:rPr lang="de-DE" sz="1400" dirty="0">
                <a:solidFill>
                  <a:srgbClr val="000000"/>
                </a:solidFill>
                <a:latin typeface="Arial" panose="020B0604020202020204" pitchFamily="34" charset="0"/>
              </a:rPr>
              <a:t>+</a:t>
            </a:r>
            <a:r>
              <a:rPr lang="de-DE" sz="2400" dirty="0">
                <a:solidFill>
                  <a:srgbClr val="000000"/>
                </a:solidFill>
                <a:latin typeface="Arial" panose="020B0604020202020204" pitchFamily="34" charset="0"/>
              </a:rPr>
              <a:t>(aq.) + HCO</a:t>
            </a:r>
            <a:r>
              <a:rPr lang="de-DE" sz="1400" dirty="0">
                <a:solidFill>
                  <a:srgbClr val="000000"/>
                </a:solidFill>
                <a:latin typeface="Arial" panose="020B0604020202020204" pitchFamily="34" charset="0"/>
              </a:rPr>
              <a:t>3-</a:t>
            </a:r>
            <a:r>
              <a:rPr lang="de-DE" sz="2400" dirty="0">
                <a:solidFill>
                  <a:srgbClr val="000000"/>
                </a:solidFill>
                <a:latin typeface="Arial" panose="020B0604020202020204" pitchFamily="34" charset="0"/>
              </a:rPr>
              <a:t>(aq.)</a:t>
            </a:r>
          </a:p>
        </p:txBody>
      </p:sp>
    </p:spTree>
    <p:extLst>
      <p:ext uri="{BB962C8B-B14F-4D97-AF65-F5344CB8AC3E}">
        <p14:creationId xmlns:p14="http://schemas.microsoft.com/office/powerpoint/2010/main" val="3041687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9</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6" name="Title 1"/>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Testable Explanations</a:t>
            </a:r>
          </a:p>
        </p:txBody>
      </p:sp>
      <p:sp>
        <p:nvSpPr>
          <p:cNvPr id="2" name="Rectangle 1"/>
          <p:cNvSpPr/>
          <p:nvPr/>
        </p:nvSpPr>
        <p:spPr>
          <a:xfrm>
            <a:off x="838200" y="1575436"/>
            <a:ext cx="10911840" cy="5170646"/>
          </a:xfrm>
          <a:prstGeom prst="rect">
            <a:avLst/>
          </a:prstGeom>
        </p:spPr>
        <p:txBody>
          <a:bodyPr wrap="square">
            <a:spAutoFit/>
          </a:bodyPr>
          <a:lstStyle/>
          <a:p>
            <a:pPr>
              <a:lnSpc>
                <a:spcPct val="150000"/>
              </a:lnSpc>
            </a:pPr>
            <a:r>
              <a:rPr lang="en-US" sz="2000" b="1" dirty="0">
                <a:latin typeface="Square721 BT" panose="020B0504020202060204" pitchFamily="34" charset="0"/>
              </a:rPr>
              <a:t>Solubility of Calcium and Magnesium compounds and their reactions </a:t>
            </a:r>
            <a:r>
              <a:rPr lang="en-US" b="1" i="1" dirty="0">
                <a:latin typeface="Square721 BT" panose="020B0504020202060204" pitchFamily="34" charset="0"/>
              </a:rPr>
              <a:t>(continues)</a:t>
            </a:r>
          </a:p>
          <a:p>
            <a:pPr>
              <a:lnSpc>
                <a:spcPct val="150000"/>
              </a:lnSpc>
            </a:pPr>
            <a:endParaRPr lang="en-US" sz="1000" dirty="0">
              <a:latin typeface="Square721 BT" panose="020B0504020202060204" pitchFamily="34" charset="0"/>
            </a:endParaRPr>
          </a:p>
          <a:p>
            <a:pPr>
              <a:lnSpc>
                <a:spcPct val="150000"/>
              </a:lnSpc>
            </a:pPr>
            <a:r>
              <a:rPr lang="en-US" sz="2000" dirty="0">
                <a:latin typeface="Square721 BT" panose="020B0504020202060204" pitchFamily="34" charset="0"/>
              </a:rPr>
              <a:t>•</a:t>
            </a:r>
            <a:r>
              <a:rPr lang="en-US" sz="2000" b="1" dirty="0">
                <a:latin typeface="Square721 BT" panose="020B0504020202060204" pitchFamily="34" charset="0"/>
              </a:rPr>
              <a:t>Saturated: </a:t>
            </a:r>
            <a:r>
              <a:rPr lang="en-US" sz="2000" dirty="0">
                <a:latin typeface="Square721 BT" panose="020B0504020202060204" pitchFamily="34" charset="0"/>
              </a:rPr>
              <a:t>means saturated solution in one in which solute will not dissolve</a:t>
            </a:r>
          </a:p>
          <a:p>
            <a:pPr>
              <a:lnSpc>
                <a:spcPct val="150000"/>
              </a:lnSpc>
            </a:pPr>
            <a:endParaRPr lang="en-US" sz="1000" dirty="0">
              <a:latin typeface="Square721 BT" panose="020B0504020202060204" pitchFamily="34" charset="0"/>
            </a:endParaRPr>
          </a:p>
          <a:p>
            <a:pPr marL="285750" indent="-285750">
              <a:lnSpc>
                <a:spcPct val="150000"/>
              </a:lnSpc>
              <a:buFont typeface="Arial" panose="020B0604020202020204" pitchFamily="34" charset="0"/>
              <a:buChar char="•"/>
            </a:pPr>
            <a:r>
              <a:rPr lang="de-DE" sz="2000" dirty="0">
                <a:latin typeface="Square721 BT" panose="020B0504020202060204" pitchFamily="34" charset="0"/>
              </a:rPr>
              <a:t>Calcium sulfate </a:t>
            </a:r>
            <a:r>
              <a:rPr lang="de-DE" sz="2000" b="1" dirty="0">
                <a:latin typeface="Square721 BT" panose="020B0504020202060204" pitchFamily="34" charset="0"/>
              </a:rPr>
              <a:t>saturated </a:t>
            </a:r>
            <a:r>
              <a:rPr lang="de-DE" sz="2000" dirty="0">
                <a:latin typeface="Square721 BT" panose="020B0504020202060204" pitchFamily="34" charset="0"/>
              </a:rPr>
              <a:t>water will not dissolve test powder</a:t>
            </a:r>
          </a:p>
          <a:p>
            <a:pPr>
              <a:lnSpc>
                <a:spcPct val="150000"/>
              </a:lnSpc>
            </a:pPr>
            <a:endParaRPr lang="de-DE" sz="1000" dirty="0">
              <a:latin typeface="Square721 BT" panose="020B0504020202060204" pitchFamily="34" charset="0"/>
            </a:endParaRPr>
          </a:p>
          <a:p>
            <a:pPr marL="285750" indent="-285750">
              <a:lnSpc>
                <a:spcPct val="150000"/>
              </a:lnSpc>
              <a:buFont typeface="Arial" panose="020B0604020202020204" pitchFamily="34" charset="0"/>
              <a:buChar char="•"/>
            </a:pPr>
            <a:r>
              <a:rPr lang="de-DE" sz="2000" dirty="0">
                <a:latin typeface="Square721 BT" panose="020B0504020202060204" pitchFamily="34" charset="0"/>
              </a:rPr>
              <a:t>Calcium and magnesium oxides or hydroxides are </a:t>
            </a:r>
            <a:r>
              <a:rPr lang="de-DE" sz="2000" b="1" dirty="0">
                <a:latin typeface="Square721 BT" panose="020B0504020202060204" pitchFamily="34" charset="0"/>
              </a:rPr>
              <a:t>soluble </a:t>
            </a:r>
            <a:r>
              <a:rPr lang="de-DE" sz="2000" dirty="0">
                <a:latin typeface="Square721 BT" panose="020B0504020202060204" pitchFamily="34" charset="0"/>
              </a:rPr>
              <a:t>in H</a:t>
            </a:r>
            <a:r>
              <a:rPr lang="de-DE" sz="1200" dirty="0">
                <a:latin typeface="Square721 BT" panose="020B0504020202060204" pitchFamily="34" charset="0"/>
              </a:rPr>
              <a:t>2</a:t>
            </a:r>
            <a:r>
              <a:rPr lang="de-DE" sz="2000" dirty="0">
                <a:latin typeface="Square721 BT" panose="020B0504020202060204" pitchFamily="34" charset="0"/>
              </a:rPr>
              <a:t>CO</a:t>
            </a:r>
            <a:r>
              <a:rPr lang="de-DE" sz="1200" dirty="0">
                <a:latin typeface="Square721 BT" panose="020B0504020202060204" pitchFamily="34" charset="0"/>
              </a:rPr>
              <a:t>3 </a:t>
            </a:r>
            <a:r>
              <a:rPr lang="de-DE" sz="2000" dirty="0">
                <a:latin typeface="Square721 BT" panose="020B0504020202060204" pitchFamily="34" charset="0"/>
              </a:rPr>
              <a:t>water till gets </a:t>
            </a:r>
            <a:r>
              <a:rPr lang="de-DE" sz="2000" b="1" dirty="0">
                <a:latin typeface="Square721 BT" panose="020B0504020202060204" pitchFamily="34" charset="0"/>
              </a:rPr>
              <a:t>saturated </a:t>
            </a:r>
            <a:r>
              <a:rPr lang="de-DE" sz="2000" dirty="0">
                <a:latin typeface="Square721 BT" panose="020B0504020202060204" pitchFamily="34" charset="0"/>
              </a:rPr>
              <a:t>Ca(HCO</a:t>
            </a:r>
            <a:r>
              <a:rPr lang="de-DE" sz="1200" dirty="0">
                <a:latin typeface="Square721 BT" panose="020B0504020202060204" pitchFamily="34" charset="0"/>
              </a:rPr>
              <a:t>3</a:t>
            </a:r>
            <a:r>
              <a:rPr lang="de-DE" sz="2000" dirty="0">
                <a:latin typeface="Square721 BT" panose="020B0504020202060204" pitchFamily="34" charset="0"/>
              </a:rPr>
              <a:t>)</a:t>
            </a:r>
            <a:r>
              <a:rPr lang="de-DE" sz="1200" dirty="0">
                <a:latin typeface="Square721 BT" panose="020B0504020202060204" pitchFamily="34" charset="0"/>
              </a:rPr>
              <a:t>2 </a:t>
            </a:r>
          </a:p>
          <a:p>
            <a:pPr>
              <a:lnSpc>
                <a:spcPct val="150000"/>
              </a:lnSpc>
            </a:pPr>
            <a:r>
              <a:rPr lang="de-DE" sz="1200" i="1" dirty="0">
                <a:latin typeface="Square721 BT" panose="020B0504020202060204" pitchFamily="34" charset="0"/>
              </a:rPr>
              <a:t>     </a:t>
            </a:r>
            <a:r>
              <a:rPr lang="de-DE" sz="2000" i="1" dirty="0">
                <a:latin typeface="Square721 BT" panose="020B0504020202060204" pitchFamily="34" charset="0"/>
              </a:rPr>
              <a:t>These are the major cause of scale and alkaline solutions</a:t>
            </a:r>
          </a:p>
          <a:p>
            <a:pPr marL="285750" indent="-285750">
              <a:lnSpc>
                <a:spcPct val="150000"/>
              </a:lnSpc>
              <a:buFont typeface="Arial" panose="020B0604020202020204" pitchFamily="34" charset="0"/>
              <a:buChar char="•"/>
            </a:pPr>
            <a:endParaRPr lang="de-DE" sz="1000" dirty="0">
              <a:latin typeface="Square721 BT" panose="020B0504020202060204" pitchFamily="34" charset="0"/>
            </a:endParaRPr>
          </a:p>
          <a:p>
            <a:pPr marL="285750" indent="-285750">
              <a:lnSpc>
                <a:spcPct val="150000"/>
              </a:lnSpc>
              <a:buFont typeface="Arial" panose="020B0604020202020204" pitchFamily="34" charset="0"/>
              <a:buChar char="•"/>
            </a:pPr>
            <a:r>
              <a:rPr lang="de-DE" sz="2000" dirty="0">
                <a:latin typeface="Square721 BT" panose="020B0504020202060204" pitchFamily="34" charset="0"/>
              </a:rPr>
              <a:t>Calcium carbonate and magnesium carbonate both are insoluble in water, but they are readily dissolves in acids. pH of the water remains same, alkalinity of the water remains same.</a:t>
            </a:r>
          </a:p>
        </p:txBody>
      </p:sp>
    </p:spTree>
    <p:extLst>
      <p:ext uri="{BB962C8B-B14F-4D97-AF65-F5344CB8AC3E}">
        <p14:creationId xmlns:p14="http://schemas.microsoft.com/office/powerpoint/2010/main" val="1050207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10</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6" name="Title 1"/>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Facts</a:t>
            </a:r>
          </a:p>
        </p:txBody>
      </p:sp>
      <p:sp>
        <p:nvSpPr>
          <p:cNvPr id="2" name="Rectangle 1"/>
          <p:cNvSpPr/>
          <p:nvPr/>
        </p:nvSpPr>
        <p:spPr>
          <a:xfrm>
            <a:off x="838200" y="1210244"/>
            <a:ext cx="10515600" cy="5170646"/>
          </a:xfrm>
          <a:prstGeom prst="rect">
            <a:avLst/>
          </a:prstGeom>
        </p:spPr>
        <p:txBody>
          <a:bodyPr wrap="square">
            <a:spAutoFit/>
          </a:bodyPr>
          <a:lstStyle/>
          <a:p>
            <a:pPr>
              <a:lnSpc>
                <a:spcPct val="150000"/>
              </a:lnSpc>
            </a:pPr>
            <a:r>
              <a:rPr lang="de-DE" sz="2000" b="1" dirty="0">
                <a:solidFill>
                  <a:srgbClr val="001F5F"/>
                </a:solidFill>
                <a:latin typeface="Square721 BT" panose="020B0504020202060204" pitchFamily="34" charset="0"/>
              </a:rPr>
              <a:t>C</a:t>
            </a:r>
            <a:r>
              <a:rPr lang="de-DE" sz="2000" dirty="0">
                <a:solidFill>
                  <a:srgbClr val="000000"/>
                </a:solidFill>
                <a:latin typeface="Square721 BT" panose="020B0504020202060204" pitchFamily="34" charset="0"/>
              </a:rPr>
              <a:t>. </a:t>
            </a:r>
            <a:r>
              <a:rPr lang="de-DE" sz="2000" b="1" dirty="0">
                <a:solidFill>
                  <a:srgbClr val="000000"/>
                </a:solidFill>
                <a:latin typeface="Square721 BT" panose="020B0504020202060204" pitchFamily="34" charset="0"/>
              </a:rPr>
              <a:t>Step 3: </a:t>
            </a:r>
            <a:r>
              <a:rPr lang="de-DE" sz="2000" dirty="0">
                <a:solidFill>
                  <a:srgbClr val="000000"/>
                </a:solidFill>
                <a:latin typeface="Square721 BT" panose="020B0504020202060204" pitchFamily="34" charset="0"/>
              </a:rPr>
              <a:t>Collect the </a:t>
            </a:r>
            <a:r>
              <a:rPr lang="de-DE" sz="2000" b="1" dirty="0">
                <a:solidFill>
                  <a:srgbClr val="000000"/>
                </a:solidFill>
                <a:latin typeface="Square721 BT" panose="020B0504020202060204" pitchFamily="34" charset="0"/>
              </a:rPr>
              <a:t>DATA </a:t>
            </a:r>
            <a:r>
              <a:rPr lang="de-DE" sz="2000" dirty="0">
                <a:solidFill>
                  <a:srgbClr val="000000"/>
                </a:solidFill>
                <a:latin typeface="Square721 BT" panose="020B0504020202060204" pitchFamily="34" charset="0"/>
              </a:rPr>
              <a:t>FACTS</a:t>
            </a:r>
          </a:p>
          <a:p>
            <a:pPr>
              <a:lnSpc>
                <a:spcPct val="150000"/>
              </a:lnSpc>
            </a:pPr>
            <a:r>
              <a:rPr lang="de-DE" sz="2000" b="1" dirty="0">
                <a:solidFill>
                  <a:srgbClr val="000000"/>
                </a:solidFill>
                <a:latin typeface="Square721 BT" panose="020B0504020202060204" pitchFamily="34" charset="0"/>
              </a:rPr>
              <a:t>Note:</a:t>
            </a:r>
            <a:r>
              <a:rPr lang="de-DE" sz="2000" dirty="0">
                <a:solidFill>
                  <a:srgbClr val="000000"/>
                </a:solidFill>
                <a:latin typeface="Square721 BT" panose="020B0504020202060204" pitchFamily="34" charset="0"/>
              </a:rPr>
              <a:t>Using</a:t>
            </a:r>
            <a:r>
              <a:rPr lang="de-DE" sz="2000" b="1" dirty="0">
                <a:solidFill>
                  <a:srgbClr val="FF3200"/>
                </a:solidFill>
                <a:latin typeface="Square721 BT" panose="020B0504020202060204" pitchFamily="34" charset="0"/>
              </a:rPr>
              <a:t>Ion-exchange </a:t>
            </a:r>
            <a:r>
              <a:rPr lang="de-DE" sz="2000" dirty="0">
                <a:solidFill>
                  <a:srgbClr val="000000"/>
                </a:solidFill>
                <a:latin typeface="Square721 BT" panose="020B0504020202060204" pitchFamily="34" charset="0"/>
              </a:rPr>
              <a:t>for hard water </a:t>
            </a:r>
            <a:r>
              <a:rPr lang="de-DE" sz="2000" b="1" dirty="0">
                <a:solidFill>
                  <a:srgbClr val="000000"/>
                </a:solidFill>
                <a:latin typeface="Square721 BT" panose="020B0504020202060204" pitchFamily="34" charset="0"/>
              </a:rPr>
              <a:t>increase costs </a:t>
            </a:r>
            <a:r>
              <a:rPr lang="de-DE" sz="2000" dirty="0">
                <a:solidFill>
                  <a:srgbClr val="000000"/>
                </a:solidFill>
                <a:latin typeface="Square721 BT" panose="020B0504020202060204" pitchFamily="34" charset="0"/>
              </a:rPr>
              <a:t>because </a:t>
            </a:r>
            <a:r>
              <a:rPr lang="de-DE" sz="2000" b="1" dirty="0">
                <a:solidFill>
                  <a:srgbClr val="FF0000"/>
                </a:solidFill>
                <a:latin typeface="Square721 BT" panose="020B0504020202060204" pitchFamily="34" charset="0"/>
              </a:rPr>
              <a:t>sodium chloride </a:t>
            </a:r>
            <a:r>
              <a:rPr lang="de-DE" sz="2000" dirty="0">
                <a:solidFill>
                  <a:srgbClr val="000000"/>
                </a:solidFill>
                <a:latin typeface="Square721 BT" panose="020B0504020202060204" pitchFamily="34" charset="0"/>
              </a:rPr>
              <a:t>or </a:t>
            </a:r>
            <a:r>
              <a:rPr lang="de-DE" sz="2000" b="1" dirty="0">
                <a:solidFill>
                  <a:srgbClr val="C00000"/>
                </a:solidFill>
                <a:latin typeface="Square721 BT" panose="020B0504020202060204" pitchFamily="34" charset="0"/>
              </a:rPr>
              <a:t>hydrochloric acid </a:t>
            </a:r>
            <a:r>
              <a:rPr lang="de-DE" sz="2000" dirty="0">
                <a:solidFill>
                  <a:srgbClr val="000000"/>
                </a:solidFill>
                <a:latin typeface="Square721 BT" panose="020B0504020202060204" pitchFamily="34" charset="0"/>
              </a:rPr>
              <a:t>is needed to make a regeneration and this leads to high sodiumions in water or hydrogen ions which reduces the pH of water.</a:t>
            </a:r>
          </a:p>
          <a:p>
            <a:pPr>
              <a:lnSpc>
                <a:spcPct val="150000"/>
              </a:lnSpc>
            </a:pPr>
            <a:endParaRPr lang="de-DE" sz="2000" dirty="0">
              <a:solidFill>
                <a:srgbClr val="000000"/>
              </a:solidFill>
              <a:latin typeface="Square721 BT" panose="020B0504020202060204" pitchFamily="34" charset="0"/>
            </a:endParaRPr>
          </a:p>
          <a:p>
            <a:pPr>
              <a:lnSpc>
                <a:spcPct val="150000"/>
              </a:lnSpc>
            </a:pPr>
            <a:r>
              <a:rPr lang="de-DE" sz="2000" dirty="0">
                <a:solidFill>
                  <a:srgbClr val="000000"/>
                </a:solidFill>
                <a:latin typeface="Square721 BT" panose="020B0504020202060204" pitchFamily="34" charset="0"/>
              </a:rPr>
              <a:t>•CaCO</a:t>
            </a:r>
            <a:r>
              <a:rPr lang="de-DE" sz="1200" dirty="0">
                <a:solidFill>
                  <a:srgbClr val="000000"/>
                </a:solidFill>
                <a:latin typeface="Square721 BT" panose="020B0504020202060204" pitchFamily="34" charset="0"/>
              </a:rPr>
              <a:t>3</a:t>
            </a:r>
            <a:r>
              <a:rPr lang="de-DE" sz="2000" dirty="0">
                <a:solidFill>
                  <a:srgbClr val="000000"/>
                </a:solidFill>
                <a:latin typeface="Square721 BT" panose="020B0504020202060204" pitchFamily="34" charset="0"/>
              </a:rPr>
              <a:t>+2</a:t>
            </a:r>
            <a:r>
              <a:rPr lang="de-DE" sz="2000" b="1" dirty="0">
                <a:solidFill>
                  <a:srgbClr val="C00000"/>
                </a:solidFill>
                <a:latin typeface="Square721 BT" panose="020B0504020202060204" pitchFamily="34" charset="0"/>
              </a:rPr>
              <a:t>H</a:t>
            </a:r>
            <a:r>
              <a:rPr lang="de-DE" sz="2000" b="1" dirty="0">
                <a:solidFill>
                  <a:srgbClr val="000000"/>
                </a:solidFill>
                <a:latin typeface="Square721 BT" panose="020B0504020202060204" pitchFamily="34" charset="0"/>
              </a:rPr>
              <a:t>Cl 	--------</a:t>
            </a:r>
            <a:r>
              <a:rPr lang="de-DE" sz="2000" b="1" dirty="0">
                <a:solidFill>
                  <a:srgbClr val="000000"/>
                </a:solidFill>
                <a:latin typeface="Square721 BT" panose="020B0504020202060204" pitchFamily="34" charset="0"/>
                <a:sym typeface="Wingdings" panose="05000000000000000000" pitchFamily="2" charset="2"/>
              </a:rPr>
              <a:t>	</a:t>
            </a:r>
            <a:r>
              <a:rPr lang="de-DE" sz="2000" dirty="0">
                <a:solidFill>
                  <a:srgbClr val="000000"/>
                </a:solidFill>
                <a:latin typeface="Square721 BT" panose="020B0504020202060204" pitchFamily="34" charset="0"/>
              </a:rPr>
              <a:t>Ca</a:t>
            </a:r>
            <a:r>
              <a:rPr lang="de-DE" sz="1200" dirty="0">
                <a:solidFill>
                  <a:srgbClr val="000000"/>
                </a:solidFill>
                <a:latin typeface="Square721 BT" panose="020B0504020202060204" pitchFamily="34" charset="0"/>
              </a:rPr>
              <a:t>2+</a:t>
            </a:r>
            <a:r>
              <a:rPr lang="de-DE" sz="2000" dirty="0">
                <a:solidFill>
                  <a:srgbClr val="000000"/>
                </a:solidFill>
                <a:latin typeface="Square721 BT" panose="020B0504020202060204" pitchFamily="34" charset="0"/>
              </a:rPr>
              <a:t>(Cl</a:t>
            </a:r>
            <a:r>
              <a:rPr lang="de-DE" sz="1200" dirty="0">
                <a:solidFill>
                  <a:srgbClr val="000000"/>
                </a:solidFill>
                <a:latin typeface="Square721 BT" panose="020B0504020202060204" pitchFamily="34" charset="0"/>
              </a:rPr>
              <a:t>-</a:t>
            </a:r>
            <a:r>
              <a:rPr lang="de-DE" sz="2000" dirty="0">
                <a:solidFill>
                  <a:srgbClr val="000000"/>
                </a:solidFill>
                <a:latin typeface="Square721 BT" panose="020B0504020202060204" pitchFamily="34" charset="0"/>
              </a:rPr>
              <a:t>)</a:t>
            </a:r>
            <a:r>
              <a:rPr lang="de-DE" sz="1200" dirty="0">
                <a:solidFill>
                  <a:srgbClr val="000000"/>
                </a:solidFill>
                <a:latin typeface="Square721 BT" panose="020B0504020202060204" pitchFamily="34" charset="0"/>
              </a:rPr>
              <a:t>2</a:t>
            </a:r>
            <a:r>
              <a:rPr lang="de-DE" sz="2000" dirty="0">
                <a:solidFill>
                  <a:srgbClr val="000000"/>
                </a:solidFill>
                <a:latin typeface="Square721 BT" panose="020B0504020202060204" pitchFamily="34" charset="0"/>
              </a:rPr>
              <a:t>+H</a:t>
            </a:r>
            <a:r>
              <a:rPr lang="de-DE" sz="1200" dirty="0">
                <a:solidFill>
                  <a:srgbClr val="000000"/>
                </a:solidFill>
                <a:latin typeface="Square721 BT" panose="020B0504020202060204" pitchFamily="34" charset="0"/>
              </a:rPr>
              <a:t>2</a:t>
            </a:r>
            <a:r>
              <a:rPr lang="de-DE" sz="2000" dirty="0">
                <a:solidFill>
                  <a:srgbClr val="000000"/>
                </a:solidFill>
                <a:latin typeface="Square721 BT" panose="020B0504020202060204" pitchFamily="34" charset="0"/>
              </a:rPr>
              <a:t>O+CO</a:t>
            </a:r>
            <a:r>
              <a:rPr lang="de-DE" sz="1200" dirty="0">
                <a:solidFill>
                  <a:srgbClr val="000000"/>
                </a:solidFill>
                <a:latin typeface="Square721 BT" panose="020B0504020202060204" pitchFamily="34" charset="0"/>
              </a:rPr>
              <a:t>2</a:t>
            </a:r>
          </a:p>
          <a:p>
            <a:pPr>
              <a:lnSpc>
                <a:spcPct val="150000"/>
              </a:lnSpc>
            </a:pPr>
            <a:r>
              <a:rPr lang="de-DE" sz="2000" dirty="0">
                <a:solidFill>
                  <a:srgbClr val="000000"/>
                </a:solidFill>
                <a:latin typeface="Square721 BT" panose="020B0504020202060204" pitchFamily="34" charset="0"/>
              </a:rPr>
              <a:t>•CaCO</a:t>
            </a:r>
            <a:r>
              <a:rPr lang="de-DE" sz="1200" dirty="0">
                <a:solidFill>
                  <a:srgbClr val="000000"/>
                </a:solidFill>
                <a:latin typeface="Square721 BT" panose="020B0504020202060204" pitchFamily="34" charset="0"/>
              </a:rPr>
              <a:t>3</a:t>
            </a:r>
            <a:r>
              <a:rPr lang="de-DE" sz="2000" dirty="0">
                <a:solidFill>
                  <a:srgbClr val="000000"/>
                </a:solidFill>
                <a:latin typeface="Square721 BT" panose="020B0504020202060204" pitchFamily="34" charset="0"/>
              </a:rPr>
              <a:t>+2</a:t>
            </a:r>
            <a:r>
              <a:rPr lang="de-DE" sz="2000" b="1" dirty="0">
                <a:solidFill>
                  <a:srgbClr val="FF0000"/>
                </a:solidFill>
                <a:latin typeface="Square721 BT" panose="020B0504020202060204" pitchFamily="34" charset="0"/>
              </a:rPr>
              <a:t>Na</a:t>
            </a:r>
            <a:r>
              <a:rPr lang="de-DE" sz="2000" b="1" dirty="0">
                <a:solidFill>
                  <a:srgbClr val="000000"/>
                </a:solidFill>
                <a:latin typeface="Square721 BT" panose="020B0504020202060204" pitchFamily="34" charset="0"/>
              </a:rPr>
              <a:t>Cl	---------</a:t>
            </a:r>
            <a:r>
              <a:rPr lang="de-DE" sz="2000" b="1" dirty="0">
                <a:solidFill>
                  <a:srgbClr val="000000"/>
                </a:solidFill>
                <a:latin typeface="Square721 BT" panose="020B0504020202060204" pitchFamily="34" charset="0"/>
                <a:sym typeface="Wingdings" panose="05000000000000000000" pitchFamily="2" charset="2"/>
              </a:rPr>
              <a:t>	</a:t>
            </a:r>
            <a:r>
              <a:rPr lang="de-DE" sz="2000" dirty="0">
                <a:solidFill>
                  <a:srgbClr val="000000"/>
                </a:solidFill>
                <a:latin typeface="Square721 BT" panose="020B0504020202060204" pitchFamily="34" charset="0"/>
              </a:rPr>
              <a:t>Ca</a:t>
            </a:r>
            <a:r>
              <a:rPr lang="de-DE" sz="1200" dirty="0">
                <a:solidFill>
                  <a:srgbClr val="000000"/>
                </a:solidFill>
                <a:latin typeface="Square721 BT" panose="020B0504020202060204" pitchFamily="34" charset="0"/>
              </a:rPr>
              <a:t>2+</a:t>
            </a:r>
            <a:r>
              <a:rPr lang="de-DE" sz="2000" dirty="0">
                <a:solidFill>
                  <a:srgbClr val="000000"/>
                </a:solidFill>
                <a:latin typeface="Square721 BT" panose="020B0504020202060204" pitchFamily="34" charset="0"/>
              </a:rPr>
              <a:t>(Cl</a:t>
            </a:r>
            <a:r>
              <a:rPr lang="de-DE" sz="1200" dirty="0">
                <a:solidFill>
                  <a:srgbClr val="000000"/>
                </a:solidFill>
                <a:latin typeface="Square721 BT" panose="020B0504020202060204" pitchFamily="34" charset="0"/>
              </a:rPr>
              <a:t>-</a:t>
            </a:r>
            <a:r>
              <a:rPr lang="de-DE" sz="2000" dirty="0">
                <a:solidFill>
                  <a:srgbClr val="000000"/>
                </a:solidFill>
                <a:latin typeface="Square721 BT" panose="020B0504020202060204" pitchFamily="34" charset="0"/>
              </a:rPr>
              <a:t>)</a:t>
            </a:r>
            <a:r>
              <a:rPr lang="de-DE" sz="1200" dirty="0">
                <a:solidFill>
                  <a:srgbClr val="000000"/>
                </a:solidFill>
                <a:latin typeface="Square721 BT" panose="020B0504020202060204" pitchFamily="34" charset="0"/>
              </a:rPr>
              <a:t>2</a:t>
            </a:r>
            <a:r>
              <a:rPr lang="de-DE" sz="2000" dirty="0">
                <a:solidFill>
                  <a:srgbClr val="000000"/>
                </a:solidFill>
                <a:latin typeface="Square721 BT" panose="020B0504020202060204" pitchFamily="34" charset="0"/>
              </a:rPr>
              <a:t>+H</a:t>
            </a:r>
            <a:r>
              <a:rPr lang="de-DE" sz="1200" dirty="0">
                <a:solidFill>
                  <a:srgbClr val="000000"/>
                </a:solidFill>
                <a:latin typeface="Square721 BT" panose="020B0504020202060204" pitchFamily="34" charset="0"/>
              </a:rPr>
              <a:t>2</a:t>
            </a:r>
            <a:r>
              <a:rPr lang="de-DE" sz="2000" dirty="0">
                <a:solidFill>
                  <a:srgbClr val="000000"/>
                </a:solidFill>
                <a:latin typeface="Square721 BT" panose="020B0504020202060204" pitchFamily="34" charset="0"/>
              </a:rPr>
              <a:t>O+2Na</a:t>
            </a:r>
            <a:r>
              <a:rPr lang="de-DE" sz="1200" dirty="0">
                <a:solidFill>
                  <a:srgbClr val="000000"/>
                </a:solidFill>
                <a:latin typeface="Square721 BT" panose="020B0504020202060204" pitchFamily="34" charset="0"/>
              </a:rPr>
              <a:t>+ </a:t>
            </a:r>
            <a:r>
              <a:rPr lang="de-DE" sz="2000" dirty="0">
                <a:solidFill>
                  <a:srgbClr val="000000"/>
                </a:solidFill>
                <a:latin typeface="Square721 BT" panose="020B0504020202060204" pitchFamily="34" charset="0"/>
              </a:rPr>
              <a:t>However, a </a:t>
            </a:r>
            <a:r>
              <a:rPr lang="de-DE" sz="2000" b="1" dirty="0">
                <a:solidFill>
                  <a:srgbClr val="000000"/>
                </a:solidFill>
                <a:latin typeface="Square721 BT" panose="020B0504020202060204" pitchFamily="34" charset="0"/>
              </a:rPr>
              <a:t>negative point</a:t>
            </a:r>
            <a:r>
              <a:rPr lang="de-DE" sz="2000" dirty="0">
                <a:solidFill>
                  <a:srgbClr val="000000"/>
                </a:solidFill>
                <a:latin typeface="Square721 BT" panose="020B0504020202060204" pitchFamily="34" charset="0"/>
              </a:rPr>
              <a:t>! </a:t>
            </a:r>
            <a:r>
              <a:rPr lang="de-DE" sz="2000" b="1" dirty="0">
                <a:solidFill>
                  <a:srgbClr val="FF0000"/>
                </a:solidFill>
                <a:latin typeface="Square721 BT" panose="020B0504020202060204" pitchFamily="34" charset="0"/>
              </a:rPr>
              <a:t>Sodium </a:t>
            </a:r>
            <a:r>
              <a:rPr lang="de-DE" sz="2000" dirty="0">
                <a:solidFill>
                  <a:srgbClr val="000000"/>
                </a:solidFill>
                <a:latin typeface="Square721 BT" panose="020B0504020202060204" pitchFamily="34" charset="0"/>
              </a:rPr>
              <a:t>ions and </a:t>
            </a:r>
            <a:r>
              <a:rPr lang="de-DE" sz="2000" b="1" dirty="0">
                <a:solidFill>
                  <a:srgbClr val="C00000"/>
                </a:solidFill>
                <a:latin typeface="Square721 BT" panose="020B0504020202060204" pitchFamily="34" charset="0"/>
              </a:rPr>
              <a:t>hydrogen </a:t>
            </a:r>
            <a:r>
              <a:rPr lang="de-DE" sz="2000" dirty="0">
                <a:solidFill>
                  <a:srgbClr val="000000"/>
                </a:solidFill>
                <a:latin typeface="Square721 BT" panose="020B0504020202060204" pitchFamily="34" charset="0"/>
              </a:rPr>
              <a:t>ions both causes high blood pressure and acidic body cells and can cause cancer and this is not a Hypothesis or a Theory but a Scientific fact. The test study should be identical in all ways.</a:t>
            </a:r>
          </a:p>
          <a:p>
            <a:pPr>
              <a:lnSpc>
                <a:spcPct val="150000"/>
              </a:lnSpc>
            </a:pPr>
            <a:endParaRPr lang="de-DE" sz="2000" dirty="0">
              <a:latin typeface="Square721 BT" panose="020B0504020202060204" pitchFamily="34" charset="0"/>
            </a:endParaRPr>
          </a:p>
        </p:txBody>
      </p:sp>
    </p:spTree>
    <p:extLst>
      <p:ext uri="{BB962C8B-B14F-4D97-AF65-F5344CB8AC3E}">
        <p14:creationId xmlns:p14="http://schemas.microsoft.com/office/powerpoint/2010/main" val="69658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11</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6" name="Title 1"/>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Facts</a:t>
            </a:r>
          </a:p>
        </p:txBody>
      </p:sp>
      <p:sp>
        <p:nvSpPr>
          <p:cNvPr id="2" name="Rectangle 1"/>
          <p:cNvSpPr/>
          <p:nvPr/>
        </p:nvSpPr>
        <p:spPr>
          <a:xfrm>
            <a:off x="838200" y="1227663"/>
            <a:ext cx="10751820" cy="5493812"/>
          </a:xfrm>
          <a:prstGeom prst="rect">
            <a:avLst/>
          </a:prstGeom>
        </p:spPr>
        <p:txBody>
          <a:bodyPr wrap="square">
            <a:spAutoFit/>
          </a:bodyPr>
          <a:lstStyle/>
          <a:p>
            <a:pPr>
              <a:lnSpc>
                <a:spcPct val="150000"/>
              </a:lnSpc>
            </a:pPr>
            <a:r>
              <a:rPr lang="de-DE" sz="2400" b="1" dirty="0">
                <a:latin typeface="Square721 BT" panose="020B0504020202060204" pitchFamily="34" charset="0"/>
              </a:rPr>
              <a:t>CaseStudy:</a:t>
            </a:r>
          </a:p>
          <a:p>
            <a:pPr>
              <a:lnSpc>
                <a:spcPct val="150000"/>
              </a:lnSpc>
            </a:pPr>
            <a:endParaRPr lang="de-DE" sz="1000" dirty="0">
              <a:latin typeface="Square721 BT" panose="020B0504020202060204" pitchFamily="34" charset="0"/>
            </a:endParaRPr>
          </a:p>
          <a:p>
            <a:pPr>
              <a:lnSpc>
                <a:spcPct val="150000"/>
              </a:lnSpc>
            </a:pPr>
            <a:r>
              <a:rPr lang="de-DE" sz="2000" b="1" dirty="0">
                <a:latin typeface="Square721 BT" panose="020B0504020202060204" pitchFamily="34" charset="0"/>
              </a:rPr>
              <a:t>Acid ssolutions </a:t>
            </a:r>
            <a:r>
              <a:rPr lang="de-DE" sz="2000" dirty="0">
                <a:latin typeface="Square721 BT" panose="020B0504020202060204" pitchFamily="34" charset="0"/>
              </a:rPr>
              <a:t>have a pH of&lt;6.8. These are quite often of salts, which are themselves formed from neutralizing acids and bases. That is the reason the pH sinks when crystallization takes place. Example: </a:t>
            </a:r>
            <a:r>
              <a:rPr lang="de-DE" sz="2000" u="sng" dirty="0">
                <a:latin typeface="Square721 BT" panose="020B0504020202060204" pitchFamily="34" charset="0"/>
              </a:rPr>
              <a:t>Template Assisted Crystallization (TAC). </a:t>
            </a:r>
            <a:r>
              <a:rPr lang="de-DE" sz="2000" dirty="0">
                <a:latin typeface="Square721 BT" panose="020B0504020202060204" pitchFamily="34" charset="0"/>
              </a:rPr>
              <a:t>Because all acids from hydrogen ions in the water and with this the remaining ions that is Calcium (Ca</a:t>
            </a:r>
            <a:r>
              <a:rPr lang="de-DE" sz="1200" dirty="0">
                <a:latin typeface="Square721 BT" panose="020B0504020202060204" pitchFamily="34" charset="0"/>
              </a:rPr>
              <a:t>2+</a:t>
            </a:r>
            <a:r>
              <a:rPr lang="de-DE" sz="2000" dirty="0">
                <a:latin typeface="Square721 BT" panose="020B0504020202060204" pitchFamily="34" charset="0"/>
              </a:rPr>
              <a:t>) and Chlorides (Cl</a:t>
            </a:r>
            <a:r>
              <a:rPr lang="de-DE" sz="1200" dirty="0">
                <a:latin typeface="Square721 BT" panose="020B0504020202060204" pitchFamily="34" charset="0"/>
              </a:rPr>
              <a:t>2-</a:t>
            </a:r>
            <a:r>
              <a:rPr lang="de-DE" sz="2000" dirty="0">
                <a:latin typeface="Square721 BT" panose="020B0504020202060204" pitchFamily="34" charset="0"/>
              </a:rPr>
              <a:t>) becomes the salt of Ca Cl</a:t>
            </a:r>
            <a:r>
              <a:rPr lang="de-DE" sz="1200" dirty="0">
                <a:latin typeface="Square721 BT" panose="020B0504020202060204" pitchFamily="34" charset="0"/>
              </a:rPr>
              <a:t>2 </a:t>
            </a:r>
            <a:r>
              <a:rPr lang="de-DE" sz="2000" dirty="0">
                <a:latin typeface="Square721 BT" panose="020B0504020202060204" pitchFamily="34" charset="0"/>
              </a:rPr>
              <a:t>and the same reaction takes place with magnesium (Mg</a:t>
            </a:r>
            <a:r>
              <a:rPr lang="de-DE" sz="1200" dirty="0">
                <a:latin typeface="Square721 BT" panose="020B0504020202060204" pitchFamily="34" charset="0"/>
              </a:rPr>
              <a:t>2+</a:t>
            </a:r>
            <a:r>
              <a:rPr lang="de-DE" sz="2000" dirty="0">
                <a:latin typeface="Square721 BT" panose="020B0504020202060204" pitchFamily="34" charset="0"/>
              </a:rPr>
              <a:t>) and chlorides (Cl</a:t>
            </a:r>
            <a:r>
              <a:rPr lang="de-DE" sz="1200" dirty="0">
                <a:latin typeface="Square721 BT" panose="020B0504020202060204" pitchFamily="34" charset="0"/>
              </a:rPr>
              <a:t>2-</a:t>
            </a:r>
            <a:r>
              <a:rPr lang="de-DE" sz="2000" dirty="0">
                <a:latin typeface="Square721 BT" panose="020B0504020202060204" pitchFamily="34" charset="0"/>
              </a:rPr>
              <a:t>) becomes MgCl</a:t>
            </a:r>
            <a:r>
              <a:rPr lang="de-DE" sz="1200" dirty="0">
                <a:latin typeface="Square721 BT" panose="020B0504020202060204" pitchFamily="34" charset="0"/>
              </a:rPr>
              <a:t>2 </a:t>
            </a:r>
            <a:r>
              <a:rPr lang="de-DE" sz="2000" dirty="0">
                <a:latin typeface="Square721 BT" panose="020B0504020202060204" pitchFamily="34" charset="0"/>
              </a:rPr>
              <a:t>and this is true. </a:t>
            </a:r>
          </a:p>
          <a:p>
            <a:pPr>
              <a:lnSpc>
                <a:spcPct val="150000"/>
              </a:lnSpc>
            </a:pPr>
            <a:r>
              <a:rPr lang="de-DE" sz="2000" dirty="0">
                <a:latin typeface="Square721 BT" panose="020B0504020202060204" pitchFamily="34" charset="0"/>
              </a:rPr>
              <a:t>FACTS that in all </a:t>
            </a:r>
            <a:r>
              <a:rPr lang="de-DE" sz="2000" b="1" dirty="0">
                <a:latin typeface="Square721 BT" panose="020B0504020202060204" pitchFamily="34" charset="0"/>
              </a:rPr>
              <a:t>acids </a:t>
            </a:r>
            <a:r>
              <a:rPr lang="de-DE" sz="2000" dirty="0">
                <a:latin typeface="Square721 BT" panose="020B0504020202060204" pitchFamily="34" charset="0"/>
              </a:rPr>
              <a:t>there are more H ions and with chlorides it makes HCl hydrochloric acid. The </a:t>
            </a:r>
            <a:r>
              <a:rPr lang="de-DE" sz="2000" b="1" dirty="0">
                <a:latin typeface="Square721 BT" panose="020B0504020202060204" pitchFamily="34" charset="0"/>
              </a:rPr>
              <a:t>main cause </a:t>
            </a:r>
            <a:r>
              <a:rPr lang="de-DE" sz="2000" dirty="0">
                <a:latin typeface="Square721 BT" panose="020B0504020202060204" pitchFamily="34" charset="0"/>
              </a:rPr>
              <a:t>and the only cause </a:t>
            </a:r>
            <a:r>
              <a:rPr lang="de-DE" sz="2000" b="1" dirty="0">
                <a:latin typeface="Square721 BT" panose="020B0504020202060204" pitchFamily="34" charset="0"/>
              </a:rPr>
              <a:t>of corrosion </a:t>
            </a:r>
            <a:r>
              <a:rPr lang="de-DE" sz="2000" dirty="0">
                <a:latin typeface="Square721 BT" panose="020B0504020202060204" pitchFamily="34" charset="0"/>
              </a:rPr>
              <a:t>and it is a scientific </a:t>
            </a:r>
            <a:r>
              <a:rPr lang="de-DE" sz="2000" b="1" dirty="0">
                <a:latin typeface="Square721 BT" panose="020B0504020202060204" pitchFamily="34" charset="0"/>
              </a:rPr>
              <a:t>FACT</a:t>
            </a:r>
            <a:r>
              <a:rPr lang="de-DE" sz="2000" dirty="0">
                <a:latin typeface="Square721 BT" panose="020B0504020202060204" pitchFamily="34" charset="0"/>
              </a:rPr>
              <a:t>.</a:t>
            </a:r>
          </a:p>
        </p:txBody>
      </p:sp>
    </p:spTree>
    <p:extLst>
      <p:ext uri="{BB962C8B-B14F-4D97-AF65-F5344CB8AC3E}">
        <p14:creationId xmlns:p14="http://schemas.microsoft.com/office/powerpoint/2010/main" val="8996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12</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6" name="Title 1"/>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Nucleation Assisted Crystallization (NAC)</a:t>
            </a:r>
          </a:p>
        </p:txBody>
      </p:sp>
      <p:sp>
        <p:nvSpPr>
          <p:cNvPr id="2" name="Rectangle 1"/>
          <p:cNvSpPr/>
          <p:nvPr/>
        </p:nvSpPr>
        <p:spPr>
          <a:xfrm>
            <a:off x="510540" y="1210244"/>
            <a:ext cx="11681460" cy="5863144"/>
          </a:xfrm>
          <a:prstGeom prst="rect">
            <a:avLst/>
          </a:prstGeom>
        </p:spPr>
        <p:txBody>
          <a:bodyPr wrap="square">
            <a:spAutoFit/>
          </a:bodyPr>
          <a:lstStyle/>
          <a:p>
            <a:pPr>
              <a:lnSpc>
                <a:spcPct val="150000"/>
              </a:lnSpc>
            </a:pPr>
            <a:r>
              <a:rPr lang="de-DE" sz="2400" dirty="0">
                <a:latin typeface="Square721 BT" panose="020B0504020202060204" pitchFamily="34" charset="0"/>
              </a:rPr>
              <a:t>•</a:t>
            </a:r>
            <a:r>
              <a:rPr lang="de-DE" sz="2400" b="1" dirty="0">
                <a:latin typeface="Square721 BT" panose="020B0504020202060204" pitchFamily="34" charset="0"/>
              </a:rPr>
              <a:t>NAC </a:t>
            </a:r>
            <a:r>
              <a:rPr lang="de-DE" sz="2400" dirty="0">
                <a:latin typeface="Square721 BT" panose="020B0504020202060204" pitchFamily="34" charset="0"/>
              </a:rPr>
              <a:t>Is different than other crystallization process of water crystallization. A solid </a:t>
            </a:r>
            <a:r>
              <a:rPr lang="de-DE" sz="2400" b="1" dirty="0">
                <a:latin typeface="Square721 BT" panose="020B0504020202060204" pitchFamily="34" charset="0"/>
              </a:rPr>
              <a:t>heterogeneous catalyst </a:t>
            </a:r>
            <a:r>
              <a:rPr lang="de-DE" sz="2400" dirty="0">
                <a:latin typeface="Square721 BT" panose="020B0504020202060204" pitchFamily="34" charset="0"/>
              </a:rPr>
              <a:t>that reacts with a water and gaseous/solutions.</a:t>
            </a:r>
          </a:p>
          <a:p>
            <a:pPr>
              <a:lnSpc>
                <a:spcPct val="150000"/>
              </a:lnSpc>
            </a:pPr>
            <a:endParaRPr lang="de-DE" sz="400" dirty="0">
              <a:solidFill>
                <a:srgbClr val="000000"/>
              </a:solidFill>
              <a:latin typeface="Square721 BT" panose="020B0504020202060204" pitchFamily="34" charset="0"/>
            </a:endParaRPr>
          </a:p>
          <a:p>
            <a:pPr>
              <a:lnSpc>
                <a:spcPct val="150000"/>
              </a:lnSpc>
            </a:pPr>
            <a:r>
              <a:rPr lang="de-DE" sz="2400" dirty="0">
                <a:solidFill>
                  <a:srgbClr val="000000"/>
                </a:solidFill>
                <a:latin typeface="Square721 BT" panose="020B0504020202060204" pitchFamily="34" charset="0"/>
              </a:rPr>
              <a:t>•The reaction occurs on the </a:t>
            </a:r>
            <a:r>
              <a:rPr lang="de-DE" sz="2400" b="1" dirty="0">
                <a:solidFill>
                  <a:srgbClr val="006FC0"/>
                </a:solidFill>
                <a:latin typeface="Square721 BT" panose="020B0504020202060204" pitchFamily="34" charset="0"/>
              </a:rPr>
              <a:t>SP3 </a:t>
            </a:r>
            <a:r>
              <a:rPr lang="de-DE" sz="2400" dirty="0">
                <a:solidFill>
                  <a:srgbClr val="000000"/>
                </a:solidFill>
                <a:latin typeface="Square721 BT" panose="020B0504020202060204" pitchFamily="34" charset="0"/>
              </a:rPr>
              <a:t>surface which is a glass surface coated on Calcium and ceramic beads. The reactants are absorbed onto the catalyst </a:t>
            </a:r>
            <a:r>
              <a:rPr lang="de-DE" sz="2400" b="1" dirty="0">
                <a:solidFill>
                  <a:srgbClr val="006FC0"/>
                </a:solidFill>
                <a:latin typeface="Square721 BT" panose="020B0504020202060204" pitchFamily="34" charset="0"/>
              </a:rPr>
              <a:t>SP3 </a:t>
            </a:r>
            <a:r>
              <a:rPr lang="de-DE" sz="2400" dirty="0">
                <a:solidFill>
                  <a:srgbClr val="000000"/>
                </a:solidFill>
                <a:latin typeface="Square721 BT" panose="020B0504020202060204" pitchFamily="34" charset="0"/>
              </a:rPr>
              <a:t>surface at the “active sites” cracked glass surface. These reactants are physical adsorbed and very “weakly” bounded to the </a:t>
            </a:r>
            <a:r>
              <a:rPr lang="de-DE" sz="2400" b="1" dirty="0">
                <a:solidFill>
                  <a:srgbClr val="006FC0"/>
                </a:solidFill>
                <a:latin typeface="Square721 BT" panose="020B0504020202060204" pitchFamily="34" charset="0"/>
              </a:rPr>
              <a:t>SP3 </a:t>
            </a:r>
            <a:r>
              <a:rPr lang="de-DE" sz="2400" dirty="0">
                <a:solidFill>
                  <a:srgbClr val="000000"/>
                </a:solidFill>
                <a:latin typeface="Square721 BT" panose="020B0504020202060204" pitchFamily="34" charset="0"/>
              </a:rPr>
              <a:t>surface. When the high concentrations of the reactants are very close to each other and weakening the original molecular bonds within the reactants ions are separated in seconds with a great success of “fruitful” collision.</a:t>
            </a:r>
          </a:p>
        </p:txBody>
      </p:sp>
    </p:spTree>
    <p:extLst>
      <p:ext uri="{BB962C8B-B14F-4D97-AF65-F5344CB8AC3E}">
        <p14:creationId xmlns:p14="http://schemas.microsoft.com/office/powerpoint/2010/main" val="1411268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13</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6" name="Title 1"/>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Hydrogen Carbonate Ion (HCO</a:t>
            </a:r>
            <a:r>
              <a:rPr lang="de-DE" sz="2800" b="1" baseline="-25000" dirty="0">
                <a:latin typeface="Square721 BT" panose="020B0504020202060204" pitchFamily="34" charset="0"/>
              </a:rPr>
              <a:t>3</a:t>
            </a:r>
            <a:r>
              <a:rPr lang="de-DE" sz="2800" b="1" dirty="0">
                <a:latin typeface="Square721 BT" panose="020B0504020202060204" pitchFamily="34" charset="0"/>
              </a:rPr>
              <a:t>-)</a:t>
            </a:r>
          </a:p>
        </p:txBody>
      </p:sp>
      <p:sp>
        <p:nvSpPr>
          <p:cNvPr id="2" name="Rectangle 1"/>
          <p:cNvSpPr/>
          <p:nvPr/>
        </p:nvSpPr>
        <p:spPr>
          <a:xfrm>
            <a:off x="367564" y="1278037"/>
            <a:ext cx="10515600" cy="5078313"/>
          </a:xfrm>
          <a:prstGeom prst="rect">
            <a:avLst/>
          </a:prstGeom>
        </p:spPr>
        <p:txBody>
          <a:bodyPr wrap="square">
            <a:spAutoFit/>
          </a:bodyPr>
          <a:lstStyle/>
          <a:p>
            <a:pPr>
              <a:lnSpc>
                <a:spcPct val="150000"/>
              </a:lnSpc>
            </a:pPr>
            <a:r>
              <a:rPr lang="de-DE" sz="2400" dirty="0">
                <a:solidFill>
                  <a:srgbClr val="000000"/>
                </a:solidFill>
                <a:latin typeface="Square721 BT" panose="020B0504020202060204" pitchFamily="34" charset="0"/>
              </a:rPr>
              <a:t>The hydrogen carbonate ion as </a:t>
            </a:r>
          </a:p>
          <a:p>
            <a:pPr algn="ctr">
              <a:lnSpc>
                <a:spcPct val="150000"/>
              </a:lnSpc>
            </a:pPr>
            <a:r>
              <a:rPr lang="de-DE" sz="2400" dirty="0">
                <a:solidFill>
                  <a:srgbClr val="000000"/>
                </a:solidFill>
                <a:latin typeface="Square721 BT" panose="020B0504020202060204" pitchFamily="34" charset="0"/>
              </a:rPr>
              <a:t>HCO</a:t>
            </a:r>
            <a:r>
              <a:rPr lang="de-DE" sz="1400" dirty="0">
                <a:solidFill>
                  <a:srgbClr val="000000"/>
                </a:solidFill>
                <a:latin typeface="Square721 BT" panose="020B0504020202060204" pitchFamily="34" charset="0"/>
              </a:rPr>
              <a:t>3</a:t>
            </a:r>
            <a:r>
              <a:rPr lang="de-DE" sz="2400" dirty="0">
                <a:solidFill>
                  <a:srgbClr val="000000"/>
                </a:solidFill>
                <a:latin typeface="Square721 BT" panose="020B0504020202060204" pitchFamily="34" charset="0"/>
              </a:rPr>
              <a:t>Ca(HCO</a:t>
            </a:r>
            <a:r>
              <a:rPr lang="de-DE" sz="1400" dirty="0">
                <a:solidFill>
                  <a:srgbClr val="000000"/>
                </a:solidFill>
                <a:latin typeface="Square721 BT" panose="020B0504020202060204" pitchFamily="34" charset="0"/>
              </a:rPr>
              <a:t>3</a:t>
            </a:r>
            <a:r>
              <a:rPr lang="de-DE" sz="2400" dirty="0">
                <a:solidFill>
                  <a:srgbClr val="000000"/>
                </a:solidFill>
                <a:latin typeface="Square721 BT" panose="020B0504020202060204" pitchFamily="34" charset="0"/>
              </a:rPr>
              <a:t>) 		</a:t>
            </a:r>
            <a:r>
              <a:rPr lang="de-DE" sz="1400" dirty="0">
                <a:solidFill>
                  <a:srgbClr val="000000"/>
                </a:solidFill>
                <a:latin typeface="Square721 BT" panose="020B0504020202060204" pitchFamily="34" charset="0"/>
              </a:rPr>
              <a:t>2</a:t>
            </a:r>
            <a:r>
              <a:rPr lang="de-DE" sz="2400" dirty="0">
                <a:solidFill>
                  <a:srgbClr val="000000"/>
                </a:solidFill>
                <a:latin typeface="Square721 BT" panose="020B0504020202060204" pitchFamily="34" charset="0"/>
              </a:rPr>
              <a:t>CaCO</a:t>
            </a:r>
            <a:r>
              <a:rPr lang="de-DE" sz="1400" dirty="0">
                <a:solidFill>
                  <a:srgbClr val="000000"/>
                </a:solidFill>
                <a:latin typeface="Square721 BT" panose="020B0504020202060204" pitchFamily="34" charset="0"/>
              </a:rPr>
              <a:t>3</a:t>
            </a:r>
            <a:r>
              <a:rPr lang="de-DE" sz="2400" dirty="0">
                <a:solidFill>
                  <a:srgbClr val="000000"/>
                </a:solidFill>
                <a:latin typeface="Square721 BT" panose="020B0504020202060204" pitchFamily="34" charset="0"/>
              </a:rPr>
              <a:t>+ H</a:t>
            </a:r>
            <a:r>
              <a:rPr lang="de-DE" sz="1400" dirty="0">
                <a:solidFill>
                  <a:srgbClr val="000000"/>
                </a:solidFill>
                <a:latin typeface="Square721 BT" panose="020B0504020202060204" pitchFamily="34" charset="0"/>
              </a:rPr>
              <a:t>2</a:t>
            </a:r>
            <a:r>
              <a:rPr lang="de-DE" sz="2400" dirty="0">
                <a:solidFill>
                  <a:srgbClr val="000000"/>
                </a:solidFill>
                <a:latin typeface="Square721 BT" panose="020B0504020202060204" pitchFamily="34" charset="0"/>
              </a:rPr>
              <a:t>O + CO</a:t>
            </a:r>
            <a:r>
              <a:rPr lang="de-DE" sz="1400" dirty="0">
                <a:solidFill>
                  <a:srgbClr val="000000"/>
                </a:solidFill>
                <a:latin typeface="Square721 BT" panose="020B0504020202060204" pitchFamily="34" charset="0"/>
              </a:rPr>
              <a:t>2 </a:t>
            </a:r>
          </a:p>
          <a:p>
            <a:pPr>
              <a:lnSpc>
                <a:spcPct val="150000"/>
              </a:lnSpc>
            </a:pPr>
            <a:r>
              <a:rPr lang="de-DE" sz="2400" dirty="0">
                <a:solidFill>
                  <a:srgbClr val="000000"/>
                </a:solidFill>
                <a:latin typeface="Square721 BT" panose="020B0504020202060204" pitchFamily="34" charset="0"/>
              </a:rPr>
              <a:t>insoluble calcium carbonate, Pure Water and CO</a:t>
            </a:r>
            <a:r>
              <a:rPr lang="de-DE" sz="1400" dirty="0">
                <a:solidFill>
                  <a:srgbClr val="000000"/>
                </a:solidFill>
                <a:latin typeface="Square721 BT" panose="020B0504020202060204" pitchFamily="34" charset="0"/>
              </a:rPr>
              <a:t>2 </a:t>
            </a:r>
            <a:r>
              <a:rPr lang="de-DE" sz="2400" dirty="0">
                <a:solidFill>
                  <a:srgbClr val="000000"/>
                </a:solidFill>
                <a:latin typeface="Square721 BT" panose="020B0504020202060204" pitchFamily="34" charset="0"/>
              </a:rPr>
              <a:t>as gas and on the surface of </a:t>
            </a:r>
            <a:r>
              <a:rPr lang="de-DE" sz="2400" b="1" dirty="0">
                <a:solidFill>
                  <a:srgbClr val="006FC0"/>
                </a:solidFill>
                <a:latin typeface="Square721 BT" panose="020B0504020202060204" pitchFamily="34" charset="0"/>
              </a:rPr>
              <a:t>SP3 </a:t>
            </a:r>
            <a:r>
              <a:rPr lang="de-DE" sz="2400" dirty="0">
                <a:solidFill>
                  <a:srgbClr val="000000"/>
                </a:solidFill>
                <a:latin typeface="Square721 BT" panose="020B0504020202060204" pitchFamily="34" charset="0"/>
              </a:rPr>
              <a:t>the carbonate ionsC O</a:t>
            </a:r>
            <a:r>
              <a:rPr lang="de-DE" sz="1400" dirty="0">
                <a:solidFill>
                  <a:srgbClr val="000000"/>
                </a:solidFill>
                <a:latin typeface="Square721 BT" panose="020B0504020202060204" pitchFamily="34" charset="0"/>
              </a:rPr>
              <a:t>3</a:t>
            </a:r>
            <a:r>
              <a:rPr lang="de-DE" sz="1400" baseline="30000" dirty="0">
                <a:solidFill>
                  <a:srgbClr val="000000"/>
                </a:solidFill>
                <a:latin typeface="Square721 BT" panose="020B0504020202060204" pitchFamily="34" charset="0"/>
              </a:rPr>
              <a:t>2-</a:t>
            </a:r>
            <a:r>
              <a:rPr lang="de-DE" sz="2400" dirty="0">
                <a:solidFill>
                  <a:srgbClr val="000000"/>
                </a:solidFill>
                <a:latin typeface="Square721 BT" panose="020B0504020202060204" pitchFamily="34" charset="0"/>
              </a:rPr>
              <a:t>acting as a base, gains two </a:t>
            </a:r>
            <a:r>
              <a:rPr lang="de-DE" sz="2400" dirty="0">
                <a:solidFill>
                  <a:srgbClr val="C00000"/>
                </a:solidFill>
                <a:latin typeface="Square721 BT" panose="020B0504020202060204" pitchFamily="34" charset="0"/>
              </a:rPr>
              <a:t>protons </a:t>
            </a:r>
            <a:r>
              <a:rPr lang="de-DE" sz="2400" dirty="0">
                <a:solidFill>
                  <a:srgbClr val="000000"/>
                </a:solidFill>
                <a:latin typeface="Square721 BT" panose="020B0504020202060204" pitchFamily="34" charset="0"/>
              </a:rPr>
              <a:t>to form </a:t>
            </a:r>
          </a:p>
          <a:p>
            <a:pPr algn="ctr">
              <a:lnSpc>
                <a:spcPct val="150000"/>
              </a:lnSpc>
            </a:pPr>
            <a:r>
              <a:rPr lang="de-DE" sz="2400" dirty="0">
                <a:solidFill>
                  <a:srgbClr val="000000"/>
                </a:solidFill>
                <a:latin typeface="Square721 BT" panose="020B0504020202060204" pitchFamily="34" charset="0"/>
              </a:rPr>
              <a:t>H</a:t>
            </a:r>
            <a:r>
              <a:rPr lang="de-DE" sz="1400" dirty="0">
                <a:solidFill>
                  <a:srgbClr val="000000"/>
                </a:solidFill>
                <a:latin typeface="Square721 BT" panose="020B0504020202060204" pitchFamily="34" charset="0"/>
              </a:rPr>
              <a:t>2</a:t>
            </a:r>
            <a:r>
              <a:rPr lang="de-DE" sz="2400" dirty="0">
                <a:solidFill>
                  <a:srgbClr val="000000"/>
                </a:solidFill>
                <a:latin typeface="Square721 BT" panose="020B0504020202060204" pitchFamily="34" charset="0"/>
              </a:rPr>
              <a:t>O + CO</a:t>
            </a:r>
            <a:r>
              <a:rPr lang="de-DE" sz="1400" dirty="0">
                <a:solidFill>
                  <a:srgbClr val="000000"/>
                </a:solidFill>
                <a:latin typeface="Square721 BT" panose="020B0504020202060204" pitchFamily="34" charset="0"/>
              </a:rPr>
              <a:t>2</a:t>
            </a:r>
            <a:r>
              <a:rPr lang="de-DE" sz="2400" dirty="0">
                <a:solidFill>
                  <a:srgbClr val="000000"/>
                </a:solidFill>
                <a:latin typeface="Square721 BT" panose="020B0504020202060204" pitchFamily="34" charset="0"/>
              </a:rPr>
              <a:t>+ Ca</a:t>
            </a:r>
            <a:r>
              <a:rPr lang="de-DE" sz="1400" b="1" dirty="0">
                <a:solidFill>
                  <a:srgbClr val="C00000"/>
                </a:solidFill>
                <a:latin typeface="Square721 BT" panose="020B0504020202060204" pitchFamily="34" charset="0"/>
              </a:rPr>
              <a:t>2+ </a:t>
            </a:r>
          </a:p>
          <a:p>
            <a:pPr>
              <a:lnSpc>
                <a:spcPct val="150000"/>
              </a:lnSpc>
            </a:pPr>
            <a:r>
              <a:rPr lang="de-DE" sz="2400" dirty="0">
                <a:solidFill>
                  <a:srgbClr val="000000"/>
                </a:solidFill>
                <a:latin typeface="Square721 BT" panose="020B0504020202060204" pitchFamily="34" charset="0"/>
              </a:rPr>
              <a:t>these are separated on the surface of </a:t>
            </a:r>
            <a:r>
              <a:rPr lang="de-DE" sz="2400" b="1" dirty="0">
                <a:solidFill>
                  <a:srgbClr val="006FC0"/>
                </a:solidFill>
                <a:latin typeface="Square721 BT" panose="020B0504020202060204" pitchFamily="34" charset="0"/>
              </a:rPr>
              <a:t>SP3</a:t>
            </a:r>
            <a:r>
              <a:rPr lang="de-DE" sz="2400" dirty="0">
                <a:solidFill>
                  <a:srgbClr val="000000"/>
                </a:solidFill>
                <a:latin typeface="Square721 BT" panose="020B0504020202060204" pitchFamily="34" charset="0"/>
              </a:rPr>
              <a:t>, CO</a:t>
            </a:r>
            <a:r>
              <a:rPr lang="de-DE" sz="1400" dirty="0">
                <a:solidFill>
                  <a:srgbClr val="000000"/>
                </a:solidFill>
                <a:latin typeface="Square721 BT" panose="020B0504020202060204" pitchFamily="34" charset="0"/>
              </a:rPr>
              <a:t>2 </a:t>
            </a:r>
            <a:r>
              <a:rPr lang="de-DE" sz="2400" dirty="0">
                <a:solidFill>
                  <a:srgbClr val="000000"/>
                </a:solidFill>
                <a:latin typeface="Square721 BT" panose="020B0504020202060204" pitchFamily="34" charset="0"/>
              </a:rPr>
              <a:t>in this formula is acting as supersaturated CO</a:t>
            </a:r>
            <a:r>
              <a:rPr lang="de-DE" sz="1400" dirty="0">
                <a:solidFill>
                  <a:srgbClr val="000000"/>
                </a:solidFill>
                <a:latin typeface="Square721 BT" panose="020B0504020202060204" pitchFamily="34" charset="0"/>
              </a:rPr>
              <a:t>2 </a:t>
            </a:r>
            <a:r>
              <a:rPr lang="de-DE" sz="2400" dirty="0">
                <a:solidFill>
                  <a:srgbClr val="000000"/>
                </a:solidFill>
                <a:latin typeface="Square721 BT" panose="020B0504020202060204" pitchFamily="34" charset="0"/>
              </a:rPr>
              <a:t>and the Ca starts Nucleation process and becomes crystals.</a:t>
            </a:r>
            <a:endParaRPr lang="de-DE" sz="2400" dirty="0">
              <a:latin typeface="Square721 BT" panose="020B0504020202060204" pitchFamily="34" charset="0"/>
            </a:endParaRPr>
          </a:p>
        </p:txBody>
      </p:sp>
      <p:cxnSp>
        <p:nvCxnSpPr>
          <p:cNvPr id="7" name="Straight Arrow Connector 6"/>
          <p:cNvCxnSpPr/>
          <p:nvPr/>
        </p:nvCxnSpPr>
        <p:spPr>
          <a:xfrm>
            <a:off x="5006340" y="2103121"/>
            <a:ext cx="1238049" cy="14437"/>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2" name="Rectangle 11"/>
          <p:cNvSpPr/>
          <p:nvPr/>
        </p:nvSpPr>
        <p:spPr>
          <a:xfrm>
            <a:off x="5288573" y="1808386"/>
            <a:ext cx="673582" cy="369332"/>
          </a:xfrm>
          <a:prstGeom prst="rect">
            <a:avLst/>
          </a:prstGeom>
        </p:spPr>
        <p:txBody>
          <a:bodyPr wrap="none">
            <a:spAutoFit/>
          </a:bodyPr>
          <a:lstStyle/>
          <a:p>
            <a:r>
              <a:rPr lang="de-DE" b="1" dirty="0">
                <a:solidFill>
                  <a:srgbClr val="006FC0"/>
                </a:solidFill>
                <a:latin typeface="Square721 BT" panose="020B0504020202060204" pitchFamily="34" charset="0"/>
              </a:rPr>
              <a:t>SP3</a:t>
            </a:r>
            <a:endParaRPr lang="de-DE" dirty="0"/>
          </a:p>
        </p:txBody>
      </p:sp>
    </p:spTree>
    <p:extLst>
      <p:ext uri="{BB962C8B-B14F-4D97-AF65-F5344CB8AC3E}">
        <p14:creationId xmlns:p14="http://schemas.microsoft.com/office/powerpoint/2010/main" val="1372109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14</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6" name="Title 1"/>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Hydrogen Carbonate Ion (HCO</a:t>
            </a:r>
            <a:r>
              <a:rPr lang="de-DE" sz="2800" b="1" baseline="-25000" dirty="0">
                <a:latin typeface="Square721 BT" panose="020B0504020202060204" pitchFamily="34" charset="0"/>
              </a:rPr>
              <a:t>3</a:t>
            </a:r>
            <a:r>
              <a:rPr lang="de-DE" sz="2800" b="1" baseline="30000" dirty="0">
                <a:latin typeface="Square721 BT" panose="020B0504020202060204" pitchFamily="34" charset="0"/>
              </a:rPr>
              <a:t>-</a:t>
            </a:r>
            <a:r>
              <a:rPr lang="de-DE" sz="2800" b="1" dirty="0">
                <a:latin typeface="Square721 BT" panose="020B0504020202060204" pitchFamily="34" charset="0"/>
              </a:rPr>
              <a:t>)</a:t>
            </a:r>
          </a:p>
        </p:txBody>
      </p:sp>
      <p:sp>
        <p:nvSpPr>
          <p:cNvPr id="2" name="Rectangle 1"/>
          <p:cNvSpPr/>
          <p:nvPr/>
        </p:nvSpPr>
        <p:spPr>
          <a:xfrm>
            <a:off x="527957" y="1368266"/>
            <a:ext cx="11136085" cy="5632311"/>
          </a:xfrm>
          <a:prstGeom prst="rect">
            <a:avLst/>
          </a:prstGeom>
        </p:spPr>
        <p:txBody>
          <a:bodyPr wrap="square">
            <a:spAutoFit/>
          </a:bodyPr>
          <a:lstStyle/>
          <a:p>
            <a:pPr>
              <a:lnSpc>
                <a:spcPct val="150000"/>
              </a:lnSpc>
            </a:pPr>
            <a:r>
              <a:rPr lang="de-DE" sz="2000" dirty="0">
                <a:solidFill>
                  <a:srgbClr val="000000"/>
                </a:solidFill>
                <a:latin typeface="Square721 BT" panose="020B0504020202060204" pitchFamily="34" charset="0"/>
              </a:rPr>
              <a:t>Incidentally, H</a:t>
            </a:r>
            <a:r>
              <a:rPr lang="de-DE" sz="1200" dirty="0">
                <a:solidFill>
                  <a:srgbClr val="000000"/>
                </a:solidFill>
                <a:latin typeface="Square721 BT" panose="020B0504020202060204" pitchFamily="34" charset="0"/>
              </a:rPr>
              <a:t>2</a:t>
            </a:r>
            <a:r>
              <a:rPr lang="de-DE" sz="2000" dirty="0">
                <a:solidFill>
                  <a:srgbClr val="000000"/>
                </a:solidFill>
                <a:latin typeface="Square721 BT" panose="020B0504020202060204" pitchFamily="34" charset="0"/>
              </a:rPr>
              <a:t>O is a neutral oxide because its pH is 7. Logistically the oxonium/hydrated proton ion concentration equals to the hydroxide ion concentration.</a:t>
            </a:r>
          </a:p>
          <a:p>
            <a:pPr>
              <a:lnSpc>
                <a:spcPct val="150000"/>
              </a:lnSpc>
            </a:pPr>
            <a:endParaRPr lang="de-DE" sz="1000" b="1" dirty="0">
              <a:latin typeface="Square721 BT" panose="020B0504020202060204" pitchFamily="34" charset="0"/>
            </a:endParaRPr>
          </a:p>
          <a:p>
            <a:pPr>
              <a:lnSpc>
                <a:spcPct val="150000"/>
              </a:lnSpc>
            </a:pPr>
            <a:endParaRPr lang="de-DE" sz="1000" b="1" dirty="0">
              <a:latin typeface="Square721 BT" panose="020B0504020202060204" pitchFamily="34" charset="0"/>
            </a:endParaRPr>
          </a:p>
          <a:p>
            <a:pPr>
              <a:lnSpc>
                <a:spcPct val="150000"/>
              </a:lnSpc>
            </a:pPr>
            <a:endParaRPr lang="de-DE" sz="1000" b="1" dirty="0">
              <a:latin typeface="Square721 BT" panose="020B0504020202060204" pitchFamily="34" charset="0"/>
            </a:endParaRPr>
          </a:p>
          <a:p>
            <a:pPr>
              <a:lnSpc>
                <a:spcPct val="150000"/>
              </a:lnSpc>
            </a:pPr>
            <a:r>
              <a:rPr lang="de-DE" sz="2000" dirty="0">
                <a:solidFill>
                  <a:srgbClr val="000000"/>
                </a:solidFill>
                <a:latin typeface="Square721 BT" panose="020B0504020202060204" pitchFamily="34" charset="0"/>
              </a:rPr>
              <a:t>The strength of adsorption is very important to have a very smooth surface and SP3 has a glass surface. </a:t>
            </a:r>
          </a:p>
          <a:p>
            <a:pPr algn="ctr">
              <a:lnSpc>
                <a:spcPct val="150000"/>
              </a:lnSpc>
            </a:pPr>
            <a:r>
              <a:rPr lang="de-DE" sz="2000" dirty="0">
                <a:solidFill>
                  <a:srgbClr val="000000"/>
                </a:solidFill>
                <a:latin typeface="Square721 BT" panose="020B0504020202060204" pitchFamily="34" charset="0"/>
              </a:rPr>
              <a:t>WATER 	Oxonium/ Hydrogen ion + Hydroxide ion </a:t>
            </a:r>
          </a:p>
          <a:p>
            <a:pPr>
              <a:lnSpc>
                <a:spcPct val="150000"/>
              </a:lnSpc>
            </a:pPr>
            <a:r>
              <a:rPr lang="de-DE" sz="2000" dirty="0">
                <a:solidFill>
                  <a:srgbClr val="000000"/>
                </a:solidFill>
                <a:latin typeface="Square721 BT" panose="020B0504020202060204" pitchFamily="34" charset="0"/>
              </a:rPr>
              <a:t>But, in this reaction, water acts as but both ACID and BASE i.e, one water molecule acid donates a proton to another water molecule which becomes an oxoniumion (hydrated proton) and another water molecule (base) simultaneously accepts a proton! </a:t>
            </a:r>
          </a:p>
          <a:p>
            <a:pPr>
              <a:lnSpc>
                <a:spcPct val="150000"/>
              </a:lnSpc>
            </a:pPr>
            <a:endParaRPr lang="de-DE" sz="1000" dirty="0">
              <a:solidFill>
                <a:srgbClr val="000000"/>
              </a:solidFill>
              <a:latin typeface="Square721 BT" panose="020B0504020202060204" pitchFamily="34" charset="0"/>
            </a:endParaRPr>
          </a:p>
          <a:p>
            <a:pPr>
              <a:lnSpc>
                <a:spcPct val="150000"/>
              </a:lnSpc>
            </a:pPr>
            <a:r>
              <a:rPr lang="de-DE" sz="2000" u="sng" dirty="0">
                <a:solidFill>
                  <a:srgbClr val="000000"/>
                </a:solidFill>
                <a:latin typeface="Square721 BT" panose="020B0504020202060204" pitchFamily="34" charset="0"/>
              </a:rPr>
              <a:t>Therefore, water is an amphoteric oxide: </a:t>
            </a:r>
            <a:r>
              <a:rPr lang="de-DE" sz="2000" dirty="0">
                <a:solidFill>
                  <a:srgbClr val="000000"/>
                </a:solidFill>
                <a:latin typeface="Square721 BT" panose="020B0504020202060204" pitchFamily="34" charset="0"/>
              </a:rPr>
              <a:t>That is it reacts as both a proton acceptor and a proton donator.</a:t>
            </a:r>
            <a:endParaRPr lang="de-DE" sz="2000" dirty="0">
              <a:latin typeface="Square721 BT" panose="020B0504020202060204" pitchFamily="34" charset="0"/>
            </a:endParaRPr>
          </a:p>
        </p:txBody>
      </p:sp>
      <p:cxnSp>
        <p:nvCxnSpPr>
          <p:cNvPr id="7" name="Straight Arrow Connector 6"/>
          <p:cNvCxnSpPr/>
          <p:nvPr/>
        </p:nvCxnSpPr>
        <p:spPr>
          <a:xfrm>
            <a:off x="3753853" y="4141816"/>
            <a:ext cx="745958"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042610" y="2390963"/>
            <a:ext cx="3392905" cy="605732"/>
          </a:xfrm>
          <a:prstGeom prst="rect">
            <a:avLst/>
          </a:prstGeom>
          <a:gradFill flip="none" rotWithShape="1">
            <a:gsLst>
              <a:gs pos="0">
                <a:srgbClr val="88A7CA">
                  <a:alpha val="88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de-DE" sz="1600" b="1" dirty="0">
                <a:solidFill>
                  <a:schemeClr val="bg1"/>
                </a:solidFill>
                <a:latin typeface="Square721 BT" panose="020B0504020202060204" pitchFamily="34" charset="0"/>
              </a:rPr>
              <a:t>2H2O &lt;-&gt; (H3O+) + (OH-)</a:t>
            </a:r>
          </a:p>
          <a:p>
            <a:pPr algn="ctr"/>
            <a:r>
              <a:rPr lang="de-DE" sz="1600" b="1" dirty="0">
                <a:solidFill>
                  <a:schemeClr val="bg1"/>
                </a:solidFill>
                <a:latin typeface="Square721 BT" panose="020B0504020202060204" pitchFamily="34" charset="0"/>
              </a:rPr>
              <a:t>(And this is a scientific fact</a:t>
            </a:r>
            <a:r>
              <a:rPr lang="de-DE" b="1" dirty="0">
                <a:solidFill>
                  <a:schemeClr val="bg1"/>
                </a:solidFill>
              </a:rPr>
              <a:t>)</a:t>
            </a:r>
          </a:p>
        </p:txBody>
      </p:sp>
    </p:spTree>
    <p:extLst>
      <p:ext uri="{BB962C8B-B14F-4D97-AF65-F5344CB8AC3E}">
        <p14:creationId xmlns:p14="http://schemas.microsoft.com/office/powerpoint/2010/main" val="2761016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15</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6" name="Title 1"/>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Hydrogen Carbonate Ion (HCO</a:t>
            </a:r>
            <a:r>
              <a:rPr lang="de-DE" sz="2800" b="1" baseline="-25000" dirty="0">
                <a:latin typeface="Square721 BT" panose="020B0504020202060204" pitchFamily="34" charset="0"/>
              </a:rPr>
              <a:t>3</a:t>
            </a:r>
            <a:r>
              <a:rPr lang="de-DE" sz="2800" b="1" baseline="30000" dirty="0">
                <a:latin typeface="Square721 BT" panose="020B0504020202060204" pitchFamily="34" charset="0"/>
              </a:rPr>
              <a:t>-</a:t>
            </a:r>
            <a:r>
              <a:rPr lang="de-DE" sz="2800" b="1" dirty="0">
                <a:latin typeface="Square721 BT" panose="020B0504020202060204" pitchFamily="34" charset="0"/>
              </a:rPr>
              <a:t>)</a:t>
            </a:r>
          </a:p>
        </p:txBody>
      </p:sp>
      <p:sp>
        <p:nvSpPr>
          <p:cNvPr id="2" name="Rectangle 1"/>
          <p:cNvSpPr/>
          <p:nvPr/>
        </p:nvSpPr>
        <p:spPr>
          <a:xfrm>
            <a:off x="521367" y="1497847"/>
            <a:ext cx="11452917" cy="5262979"/>
          </a:xfrm>
          <a:prstGeom prst="rect">
            <a:avLst/>
          </a:prstGeom>
        </p:spPr>
        <p:txBody>
          <a:bodyPr wrap="square">
            <a:spAutoFit/>
          </a:bodyPr>
          <a:lstStyle/>
          <a:p>
            <a:r>
              <a:rPr lang="de-DE" sz="2400" dirty="0">
                <a:solidFill>
                  <a:srgbClr val="000000"/>
                </a:solidFill>
                <a:latin typeface="Square721 BT" panose="020B0504020202060204" pitchFamily="34" charset="0"/>
              </a:rPr>
              <a:t>Now the hydrogen carbonate ionH CO</a:t>
            </a:r>
            <a:r>
              <a:rPr lang="de-DE" sz="1400" dirty="0">
                <a:solidFill>
                  <a:srgbClr val="000000"/>
                </a:solidFill>
                <a:latin typeface="Square721 BT" panose="020B0504020202060204" pitchFamily="34" charset="0"/>
              </a:rPr>
              <a:t>3-</a:t>
            </a:r>
            <a:r>
              <a:rPr lang="de-DE" sz="2400" dirty="0">
                <a:solidFill>
                  <a:srgbClr val="000000"/>
                </a:solidFill>
                <a:latin typeface="Square721 BT" panose="020B0504020202060204" pitchFamily="34" charset="0"/>
              </a:rPr>
              <a:t>Can act as a carbonate ion both as ACID with a Base or act as a base with an acid, such behavior is described as amphoteric</a:t>
            </a:r>
          </a:p>
          <a:p>
            <a:r>
              <a:rPr lang="en-US" sz="2400" dirty="0">
                <a:solidFill>
                  <a:srgbClr val="000000"/>
                </a:solidFill>
                <a:latin typeface="Square721 BT" panose="020B0504020202060204" pitchFamily="34" charset="0"/>
              </a:rPr>
              <a:t>HCO</a:t>
            </a:r>
            <a:r>
              <a:rPr lang="en-US" sz="1400" dirty="0">
                <a:solidFill>
                  <a:srgbClr val="000000"/>
                </a:solidFill>
                <a:latin typeface="Square721 BT" panose="020B0504020202060204" pitchFamily="34" charset="0"/>
              </a:rPr>
              <a:t>3-</a:t>
            </a:r>
            <a:r>
              <a:rPr lang="en-US" sz="2400" dirty="0">
                <a:solidFill>
                  <a:srgbClr val="000000"/>
                </a:solidFill>
                <a:latin typeface="Square721 BT" panose="020B0504020202060204" pitchFamily="34" charset="0"/>
              </a:rPr>
              <a:t>acting as a base, accepting a proton from an acid.</a:t>
            </a:r>
          </a:p>
          <a:p>
            <a:pPr algn="ctr"/>
            <a:r>
              <a:rPr lang="de-DE" sz="2400" dirty="0">
                <a:solidFill>
                  <a:srgbClr val="000000"/>
                </a:solidFill>
                <a:latin typeface="Square721 BT" panose="020B0504020202060204" pitchFamily="34" charset="0"/>
              </a:rPr>
              <a:t>HCO</a:t>
            </a:r>
            <a:r>
              <a:rPr lang="de-DE" sz="1400" dirty="0">
                <a:solidFill>
                  <a:srgbClr val="000000"/>
                </a:solidFill>
                <a:latin typeface="Square721 BT" panose="020B0504020202060204" pitchFamily="34" charset="0"/>
              </a:rPr>
              <a:t>3-</a:t>
            </a:r>
            <a:r>
              <a:rPr lang="de-DE" sz="2400" dirty="0">
                <a:solidFill>
                  <a:srgbClr val="000000"/>
                </a:solidFill>
                <a:latin typeface="Square721 BT" panose="020B0504020202060204" pitchFamily="34" charset="0"/>
              </a:rPr>
              <a:t>+ OH</a:t>
            </a:r>
            <a:r>
              <a:rPr lang="de-DE" sz="1400" dirty="0">
                <a:solidFill>
                  <a:srgbClr val="000000"/>
                </a:solidFill>
                <a:latin typeface="Square721 BT" panose="020B0504020202060204" pitchFamily="34" charset="0"/>
              </a:rPr>
              <a:t>-		</a:t>
            </a:r>
            <a:r>
              <a:rPr lang="de-DE" sz="2400" dirty="0">
                <a:solidFill>
                  <a:srgbClr val="000000"/>
                </a:solidFill>
                <a:latin typeface="Square721 BT" panose="020B0504020202060204" pitchFamily="34" charset="0"/>
              </a:rPr>
              <a:t>H</a:t>
            </a:r>
            <a:r>
              <a:rPr lang="de-DE" sz="1400" dirty="0">
                <a:solidFill>
                  <a:srgbClr val="000000"/>
                </a:solidFill>
                <a:latin typeface="Square721 BT" panose="020B0504020202060204" pitchFamily="34" charset="0"/>
              </a:rPr>
              <a:t>2</a:t>
            </a:r>
            <a:r>
              <a:rPr lang="de-DE" sz="2400" dirty="0">
                <a:solidFill>
                  <a:srgbClr val="000000"/>
                </a:solidFill>
                <a:latin typeface="Square721 BT" panose="020B0504020202060204" pitchFamily="34" charset="0"/>
              </a:rPr>
              <a:t>O + CO</a:t>
            </a:r>
            <a:r>
              <a:rPr lang="de-DE" sz="1400" dirty="0">
                <a:solidFill>
                  <a:srgbClr val="000000"/>
                </a:solidFill>
                <a:latin typeface="Square721 BT" panose="020B0504020202060204" pitchFamily="34" charset="0"/>
              </a:rPr>
              <a:t>2</a:t>
            </a:r>
          </a:p>
          <a:p>
            <a:r>
              <a:rPr lang="de-DE" sz="2400" dirty="0">
                <a:solidFill>
                  <a:srgbClr val="000000"/>
                </a:solidFill>
                <a:latin typeface="Square721 BT" panose="020B0504020202060204" pitchFamily="34" charset="0"/>
              </a:rPr>
              <a:t>HCO</a:t>
            </a:r>
            <a:r>
              <a:rPr lang="de-DE" sz="1400" dirty="0">
                <a:solidFill>
                  <a:srgbClr val="000000"/>
                </a:solidFill>
                <a:latin typeface="Square721 BT" panose="020B0504020202060204" pitchFamily="34" charset="0"/>
              </a:rPr>
              <a:t>3- </a:t>
            </a:r>
            <a:r>
              <a:rPr lang="de-DE" sz="2400" dirty="0">
                <a:solidFill>
                  <a:srgbClr val="000000"/>
                </a:solidFill>
                <a:latin typeface="Square721 BT" panose="020B0504020202060204" pitchFamily="34" charset="0"/>
              </a:rPr>
              <a:t>acting as an acid donating a proton to the hydroxide ion base</a:t>
            </a:r>
          </a:p>
          <a:p>
            <a:endParaRPr lang="de-DE" sz="2400" dirty="0">
              <a:solidFill>
                <a:srgbClr val="000000"/>
              </a:solidFill>
              <a:latin typeface="Square721 BT" panose="020B0504020202060204" pitchFamily="34" charset="0"/>
            </a:endParaRPr>
          </a:p>
          <a:p>
            <a:r>
              <a:rPr lang="de-DE" sz="2400" dirty="0">
                <a:solidFill>
                  <a:srgbClr val="000000"/>
                </a:solidFill>
                <a:latin typeface="Square721 BT" panose="020B0504020202060204" pitchFamily="34" charset="0"/>
              </a:rPr>
              <a:t>MORE SIMPLE: the reactant Ca(HCO</a:t>
            </a:r>
            <a:r>
              <a:rPr lang="de-DE" sz="1400" dirty="0">
                <a:solidFill>
                  <a:srgbClr val="000000"/>
                </a:solidFill>
                <a:latin typeface="Square721 BT" panose="020B0504020202060204" pitchFamily="34" charset="0"/>
              </a:rPr>
              <a:t>3</a:t>
            </a:r>
            <a:r>
              <a:rPr lang="de-DE" sz="2400" dirty="0">
                <a:solidFill>
                  <a:srgbClr val="000000"/>
                </a:solidFill>
                <a:latin typeface="Square721 BT" panose="020B0504020202060204" pitchFamily="34" charset="0"/>
              </a:rPr>
              <a:t>)</a:t>
            </a:r>
            <a:r>
              <a:rPr lang="de-DE" sz="1400" dirty="0">
                <a:solidFill>
                  <a:srgbClr val="000000"/>
                </a:solidFill>
                <a:latin typeface="Square721 BT" panose="020B0504020202060204" pitchFamily="34" charset="0"/>
              </a:rPr>
              <a:t>2 </a:t>
            </a:r>
            <a:r>
              <a:rPr lang="de-DE" sz="2400" dirty="0">
                <a:solidFill>
                  <a:srgbClr val="000000"/>
                </a:solidFill>
                <a:latin typeface="Square721 BT" panose="020B0504020202060204" pitchFamily="34" charset="0"/>
              </a:rPr>
              <a:t>bounding to the </a:t>
            </a:r>
            <a:r>
              <a:rPr lang="de-DE" sz="2400" b="1" dirty="0">
                <a:solidFill>
                  <a:srgbClr val="006FC0"/>
                </a:solidFill>
                <a:latin typeface="Square721 BT" panose="020B0504020202060204" pitchFamily="34" charset="0"/>
              </a:rPr>
              <a:t>SP3 </a:t>
            </a:r>
            <a:r>
              <a:rPr lang="de-DE" sz="2400" dirty="0">
                <a:solidFill>
                  <a:srgbClr val="000000"/>
                </a:solidFill>
                <a:latin typeface="Square721 BT" panose="020B0504020202060204" pitchFamily="34" charset="0"/>
              </a:rPr>
              <a:t>catalyst glass surface (chemisorptions/adsorption) must be very strong to apart reactant ions as fast as possible but enough to handle all ions and the products to “escape” from the </a:t>
            </a:r>
            <a:r>
              <a:rPr lang="de-DE" sz="2400" b="1" dirty="0">
                <a:solidFill>
                  <a:srgbClr val="006FC0"/>
                </a:solidFill>
                <a:latin typeface="Square721 BT" panose="020B0504020202060204" pitchFamily="34" charset="0"/>
              </a:rPr>
              <a:t>SP3 </a:t>
            </a:r>
            <a:r>
              <a:rPr lang="de-DE" sz="2400" dirty="0">
                <a:solidFill>
                  <a:srgbClr val="000000"/>
                </a:solidFill>
                <a:latin typeface="Square721 BT" panose="020B0504020202060204" pitchFamily="34" charset="0"/>
              </a:rPr>
              <a:t>surface its called (desorption process).</a:t>
            </a:r>
          </a:p>
          <a:p>
            <a:r>
              <a:rPr lang="de-DE" sz="2400" b="1" dirty="0">
                <a:solidFill>
                  <a:srgbClr val="000000"/>
                </a:solidFill>
                <a:latin typeface="Square721 BT" panose="020B0504020202060204" pitchFamily="34" charset="0"/>
              </a:rPr>
              <a:t>Nucleation</a:t>
            </a:r>
            <a:r>
              <a:rPr lang="de-DE" sz="2400" dirty="0">
                <a:solidFill>
                  <a:srgbClr val="000000"/>
                </a:solidFill>
                <a:latin typeface="Square721 BT" panose="020B0504020202060204" pitchFamily="34" charset="0"/>
              </a:rPr>
              <a:t>			Adsorption	</a:t>
            </a:r>
          </a:p>
          <a:p>
            <a:r>
              <a:rPr lang="de-DE" sz="2400" b="1" dirty="0">
                <a:solidFill>
                  <a:srgbClr val="000000"/>
                </a:solidFill>
                <a:latin typeface="Square721 BT" panose="020B0504020202060204" pitchFamily="34" charset="0"/>
              </a:rPr>
              <a:t>Assisted </a:t>
            </a:r>
            <a:r>
              <a:rPr lang="de-DE" sz="2400" dirty="0">
                <a:solidFill>
                  <a:srgbClr val="000000"/>
                </a:solidFill>
                <a:latin typeface="Square721 BT" panose="020B0504020202060204" pitchFamily="34" charset="0"/>
              </a:rPr>
              <a:t>			Desorption	</a:t>
            </a:r>
          </a:p>
          <a:p>
            <a:r>
              <a:rPr lang="de-DE" sz="2400" b="1" dirty="0">
                <a:solidFill>
                  <a:srgbClr val="000000"/>
                </a:solidFill>
                <a:latin typeface="Square721 BT" panose="020B0504020202060204" pitchFamily="34" charset="0"/>
              </a:rPr>
              <a:t>Crystallization</a:t>
            </a:r>
            <a:r>
              <a:rPr lang="de-DE" sz="2400" dirty="0">
                <a:solidFill>
                  <a:srgbClr val="000000"/>
                </a:solidFill>
                <a:latin typeface="Square721 BT" panose="020B0504020202060204" pitchFamily="34" charset="0"/>
              </a:rPr>
              <a:t>		in one process	</a:t>
            </a:r>
          </a:p>
        </p:txBody>
      </p:sp>
      <p:cxnSp>
        <p:nvCxnSpPr>
          <p:cNvPr id="7" name="Straight Arrow Connector 6"/>
          <p:cNvCxnSpPr/>
          <p:nvPr/>
        </p:nvCxnSpPr>
        <p:spPr>
          <a:xfrm>
            <a:off x="5847347" y="3152274"/>
            <a:ext cx="93846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p:cNvCxnSpPr/>
          <p:nvPr/>
        </p:nvCxnSpPr>
        <p:spPr>
          <a:xfrm>
            <a:off x="3031958" y="5775158"/>
            <a:ext cx="113096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p:cNvCxnSpPr/>
          <p:nvPr/>
        </p:nvCxnSpPr>
        <p:spPr>
          <a:xfrm>
            <a:off x="3056021" y="6120063"/>
            <a:ext cx="113096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p:cNvCxnSpPr/>
          <p:nvPr/>
        </p:nvCxnSpPr>
        <p:spPr>
          <a:xfrm>
            <a:off x="3056021" y="6476665"/>
            <a:ext cx="113096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20622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16</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6" name="Title 1"/>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SP3 functionality</a:t>
            </a:r>
          </a:p>
        </p:txBody>
      </p:sp>
      <p:sp>
        <p:nvSpPr>
          <p:cNvPr id="2" name="Rectangle 1"/>
          <p:cNvSpPr/>
          <p:nvPr/>
        </p:nvSpPr>
        <p:spPr>
          <a:xfrm>
            <a:off x="525379" y="1225689"/>
            <a:ext cx="11448906" cy="5632311"/>
          </a:xfrm>
          <a:prstGeom prst="rect">
            <a:avLst/>
          </a:prstGeom>
        </p:spPr>
        <p:txBody>
          <a:bodyPr wrap="square">
            <a:spAutoFit/>
          </a:bodyPr>
          <a:lstStyle/>
          <a:p>
            <a:pPr>
              <a:lnSpc>
                <a:spcPct val="150000"/>
              </a:lnSpc>
            </a:pPr>
            <a:r>
              <a:rPr lang="de-DE" sz="2400" dirty="0">
                <a:solidFill>
                  <a:srgbClr val="000000"/>
                </a:solidFill>
                <a:latin typeface="Square721 BT" panose="020B0504020202060204" pitchFamily="34" charset="0"/>
              </a:rPr>
              <a:t>In </a:t>
            </a:r>
            <a:r>
              <a:rPr lang="de-DE" sz="2400" b="1" dirty="0">
                <a:solidFill>
                  <a:srgbClr val="006FC0"/>
                </a:solidFill>
                <a:latin typeface="Square721 BT" panose="020B0504020202060204" pitchFamily="34" charset="0"/>
              </a:rPr>
              <a:t>SP3 </a:t>
            </a:r>
            <a:r>
              <a:rPr lang="de-DE" sz="2400" b="1" dirty="0">
                <a:solidFill>
                  <a:srgbClr val="000000"/>
                </a:solidFill>
                <a:latin typeface="Square721 BT" panose="020B0504020202060204" pitchFamily="34" charset="0"/>
              </a:rPr>
              <a:t>NAC </a:t>
            </a:r>
            <a:r>
              <a:rPr lang="de-DE" sz="2400" dirty="0">
                <a:solidFill>
                  <a:srgbClr val="000000"/>
                </a:solidFill>
                <a:latin typeface="Square721 BT" panose="020B0504020202060204" pitchFamily="34" charset="0"/>
              </a:rPr>
              <a:t>process the very expensive ceramic beads are used. Glass coating is very unusual on the catalyst but it is holding to keep the maximum surface area to give the greatest and therefore the most efficient rate of reaction. This means the catalyst </a:t>
            </a:r>
            <a:r>
              <a:rPr lang="de-DE" sz="2400" b="1" dirty="0">
                <a:solidFill>
                  <a:srgbClr val="006FC0"/>
                </a:solidFill>
                <a:latin typeface="Square721 BT" panose="020B0504020202060204" pitchFamily="34" charset="0"/>
              </a:rPr>
              <a:t>SP3 </a:t>
            </a:r>
            <a:r>
              <a:rPr lang="de-DE" sz="2400" dirty="0">
                <a:solidFill>
                  <a:srgbClr val="000000"/>
                </a:solidFill>
                <a:latin typeface="Square721 BT" panose="020B0504020202060204" pitchFamily="34" charset="0"/>
              </a:rPr>
              <a:t>must be physically supported by glass surface distributed with very high temperature on ceramic support. All other medias available in the industry expands and have very less active sites on the catalyst surface. It considerably reduces the efficiency of the product.</a:t>
            </a:r>
          </a:p>
          <a:p>
            <a:pPr>
              <a:lnSpc>
                <a:spcPct val="150000"/>
              </a:lnSpc>
            </a:pPr>
            <a:r>
              <a:rPr lang="de-DE" sz="2400" b="1" dirty="0">
                <a:solidFill>
                  <a:srgbClr val="000000"/>
                </a:solidFill>
                <a:latin typeface="Square721 BT" panose="020B0504020202060204" pitchFamily="34" charset="0"/>
              </a:rPr>
              <a:t>Example: </a:t>
            </a:r>
            <a:r>
              <a:rPr lang="de-DE" sz="2400" dirty="0">
                <a:solidFill>
                  <a:srgbClr val="000000"/>
                </a:solidFill>
                <a:latin typeface="Square721 BT" panose="020B0504020202060204" pitchFamily="34" charset="0"/>
              </a:rPr>
              <a:t>Template assisted media (TAC) expands to double of its original size loosing the Active sites for reaction.</a:t>
            </a:r>
            <a:endParaRPr lang="de-DE" sz="2400" dirty="0">
              <a:latin typeface="Square721 BT" panose="020B0504020202060204" pitchFamily="34" charset="0"/>
            </a:endParaRPr>
          </a:p>
        </p:txBody>
      </p:sp>
    </p:spTree>
    <p:extLst>
      <p:ext uri="{BB962C8B-B14F-4D97-AF65-F5344CB8AC3E}">
        <p14:creationId xmlns:p14="http://schemas.microsoft.com/office/powerpoint/2010/main" val="3404415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17</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6" name="Title 1"/>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SP3 Poisoning</a:t>
            </a:r>
          </a:p>
        </p:txBody>
      </p:sp>
      <p:sp>
        <p:nvSpPr>
          <p:cNvPr id="3" name="Rectangle 2"/>
          <p:cNvSpPr/>
          <p:nvPr/>
        </p:nvSpPr>
        <p:spPr>
          <a:xfrm>
            <a:off x="553453" y="1282433"/>
            <a:ext cx="11638547" cy="5401479"/>
          </a:xfrm>
          <a:prstGeom prst="rect">
            <a:avLst/>
          </a:prstGeom>
        </p:spPr>
        <p:txBody>
          <a:bodyPr wrap="square">
            <a:spAutoFit/>
          </a:bodyPr>
          <a:lstStyle/>
          <a:p>
            <a:pPr>
              <a:lnSpc>
                <a:spcPct val="150000"/>
              </a:lnSpc>
            </a:pPr>
            <a:r>
              <a:rPr lang="de-DE" sz="2000" b="1" dirty="0">
                <a:latin typeface="Square721 BT" panose="020B0504020202060204" pitchFamily="34" charset="0"/>
              </a:rPr>
              <a:t>Actives Sites: </a:t>
            </a:r>
            <a:r>
              <a:rPr lang="de-DE" sz="2000" dirty="0">
                <a:solidFill>
                  <a:srgbClr val="000000"/>
                </a:solidFill>
                <a:latin typeface="Square721 BT" panose="020B0504020202060204" pitchFamily="34" charset="0"/>
              </a:rPr>
              <a:t>Not all the surface of the media is effective due to minute imperfections in Ca</a:t>
            </a:r>
            <a:r>
              <a:rPr lang="de-DE" sz="1200" dirty="0">
                <a:solidFill>
                  <a:srgbClr val="000000"/>
                </a:solidFill>
                <a:latin typeface="Square721 BT" panose="020B0504020202060204" pitchFamily="34" charset="0"/>
              </a:rPr>
              <a:t>2+</a:t>
            </a:r>
            <a:r>
              <a:rPr lang="de-DE" sz="2000" dirty="0">
                <a:solidFill>
                  <a:srgbClr val="000000"/>
                </a:solidFill>
                <a:latin typeface="Square721 BT" panose="020B0504020202060204" pitchFamily="34" charset="0"/>
              </a:rPr>
              <a:t>crystal at the ionic level. For any catalytic surfaces, this is desired to have cracked surfaces before they are much more effective than the rough expanded ones. </a:t>
            </a:r>
          </a:p>
          <a:p>
            <a:pPr>
              <a:lnSpc>
                <a:spcPct val="150000"/>
              </a:lnSpc>
            </a:pPr>
            <a:r>
              <a:rPr lang="de-DE" sz="2000" b="1" dirty="0">
                <a:latin typeface="Square721 BT" panose="020B0504020202060204" pitchFamily="34" charset="0"/>
              </a:rPr>
              <a:t>Important</a:t>
            </a:r>
            <a:r>
              <a:rPr lang="de-DE" sz="2000" b="1" dirty="0">
                <a:solidFill>
                  <a:srgbClr val="78300A"/>
                </a:solidFill>
                <a:latin typeface="Square721 BT" panose="020B0504020202060204" pitchFamily="34" charset="0"/>
              </a:rPr>
              <a:t>: </a:t>
            </a:r>
            <a:r>
              <a:rPr lang="de-DE" sz="2000" b="1" dirty="0">
                <a:solidFill>
                  <a:srgbClr val="006FC0"/>
                </a:solidFill>
                <a:latin typeface="Square721 BT" panose="020B0504020202060204" pitchFamily="34" charset="0"/>
              </a:rPr>
              <a:t>SP3 </a:t>
            </a:r>
            <a:r>
              <a:rPr lang="de-DE" sz="2000" dirty="0">
                <a:solidFill>
                  <a:srgbClr val="000000"/>
                </a:solidFill>
                <a:latin typeface="Square721 BT" panose="020B0504020202060204" pitchFamily="34" charset="0"/>
              </a:rPr>
              <a:t>catalyst poisoning should be avoided if at all possible.</a:t>
            </a:r>
          </a:p>
          <a:p>
            <a:pPr>
              <a:lnSpc>
                <a:spcPct val="150000"/>
              </a:lnSpc>
            </a:pPr>
            <a:endParaRPr lang="de-DE" sz="1000" dirty="0">
              <a:solidFill>
                <a:srgbClr val="000000"/>
              </a:solidFill>
              <a:latin typeface="Square721 BT" panose="020B0504020202060204" pitchFamily="34" charset="0"/>
            </a:endParaRPr>
          </a:p>
          <a:p>
            <a:pPr marL="342900" indent="-342900">
              <a:lnSpc>
                <a:spcPct val="150000"/>
              </a:lnSpc>
              <a:buFont typeface="Arial" panose="020B0604020202020204" pitchFamily="34" charset="0"/>
              <a:buChar char="•"/>
            </a:pPr>
            <a:r>
              <a:rPr lang="de-DE" sz="2000" dirty="0">
                <a:solidFill>
                  <a:srgbClr val="000000"/>
                </a:solidFill>
                <a:latin typeface="Square721 BT" panose="020B0504020202060204" pitchFamily="34" charset="0"/>
              </a:rPr>
              <a:t>High </a:t>
            </a:r>
            <a:r>
              <a:rPr lang="de-DE" sz="2000" b="1" dirty="0">
                <a:solidFill>
                  <a:srgbClr val="000000"/>
                </a:solidFill>
                <a:latin typeface="Square721 BT" panose="020B0504020202060204" pitchFamily="34" charset="0"/>
              </a:rPr>
              <a:t>Copper </a:t>
            </a:r>
            <a:r>
              <a:rPr lang="de-DE" sz="2000" dirty="0">
                <a:solidFill>
                  <a:srgbClr val="000000"/>
                </a:solidFill>
                <a:latin typeface="Square721 BT" panose="020B0504020202060204" pitchFamily="34" charset="0"/>
              </a:rPr>
              <a:t>and high content of </a:t>
            </a:r>
            <a:r>
              <a:rPr lang="de-DE" sz="2000" b="1" dirty="0">
                <a:solidFill>
                  <a:srgbClr val="000000"/>
                </a:solidFill>
                <a:latin typeface="Square721 BT" panose="020B0504020202060204" pitchFamily="34" charset="0"/>
              </a:rPr>
              <a:t>Iron </a:t>
            </a:r>
            <a:r>
              <a:rPr lang="de-DE" sz="2000" dirty="0">
                <a:solidFill>
                  <a:srgbClr val="000000"/>
                </a:solidFill>
                <a:latin typeface="Square721 BT" panose="020B0504020202060204" pitchFamily="34" charset="0"/>
              </a:rPr>
              <a:t>can cause these impurities, as they can be bounded on the </a:t>
            </a:r>
            <a:r>
              <a:rPr lang="de-DE" sz="2000" b="1" dirty="0">
                <a:solidFill>
                  <a:srgbClr val="006FC0"/>
                </a:solidFill>
                <a:latin typeface="Square721 BT" panose="020B0504020202060204" pitchFamily="34" charset="0"/>
              </a:rPr>
              <a:t>SP3 </a:t>
            </a:r>
            <a:r>
              <a:rPr lang="de-DE" sz="2000" dirty="0">
                <a:solidFill>
                  <a:srgbClr val="000000"/>
                </a:solidFill>
                <a:latin typeface="Square721 BT" panose="020B0504020202060204" pitchFamily="34" charset="0"/>
              </a:rPr>
              <a:t>active sites of the surface. It considerably reduces the efficiency of the </a:t>
            </a:r>
            <a:r>
              <a:rPr lang="de-DE" sz="2000" b="1" dirty="0">
                <a:solidFill>
                  <a:srgbClr val="006FC0"/>
                </a:solidFill>
                <a:latin typeface="Square721 BT" panose="020B0504020202060204" pitchFamily="34" charset="0"/>
              </a:rPr>
              <a:t>SP3</a:t>
            </a:r>
            <a:r>
              <a:rPr lang="de-DE" sz="2000" dirty="0">
                <a:solidFill>
                  <a:srgbClr val="000000"/>
                </a:solidFill>
                <a:latin typeface="Square721 BT" panose="020B0504020202060204" pitchFamily="34" charset="0"/>
              </a:rPr>
              <a:t>, especially as the most effective </a:t>
            </a:r>
            <a:r>
              <a:rPr lang="de-DE" sz="2000" b="1" dirty="0">
                <a:solidFill>
                  <a:srgbClr val="006FC0"/>
                </a:solidFill>
                <a:latin typeface="Square721 BT" panose="020B0504020202060204" pitchFamily="34" charset="0"/>
              </a:rPr>
              <a:t>SP3 </a:t>
            </a:r>
            <a:r>
              <a:rPr lang="de-DE" sz="2000" dirty="0">
                <a:solidFill>
                  <a:srgbClr val="000000"/>
                </a:solidFill>
                <a:latin typeface="Square721 BT" panose="020B0504020202060204" pitchFamily="34" charset="0"/>
              </a:rPr>
              <a:t>catalyst sites bind impurities the strongest, competing with the reactant Ca(HCO</a:t>
            </a:r>
            <a:r>
              <a:rPr lang="de-DE" sz="1200" dirty="0">
                <a:solidFill>
                  <a:srgbClr val="000000"/>
                </a:solidFill>
                <a:latin typeface="Square721 BT" panose="020B0504020202060204" pitchFamily="34" charset="0"/>
              </a:rPr>
              <a:t>3</a:t>
            </a:r>
            <a:r>
              <a:rPr lang="de-DE" sz="2000" dirty="0">
                <a:solidFill>
                  <a:srgbClr val="000000"/>
                </a:solidFill>
                <a:latin typeface="Square721 BT" panose="020B0504020202060204" pitchFamily="34" charset="0"/>
              </a:rPr>
              <a:t>)</a:t>
            </a:r>
            <a:r>
              <a:rPr lang="de-DE" sz="1200" dirty="0">
                <a:solidFill>
                  <a:srgbClr val="000000"/>
                </a:solidFill>
                <a:latin typeface="Square721 BT" panose="020B0504020202060204" pitchFamily="34" charset="0"/>
              </a:rPr>
              <a:t>2 </a:t>
            </a:r>
            <a:r>
              <a:rPr lang="de-DE" sz="2000" dirty="0">
                <a:solidFill>
                  <a:srgbClr val="000000"/>
                </a:solidFill>
                <a:latin typeface="Square721 BT" panose="020B0504020202060204" pitchFamily="34" charset="0"/>
              </a:rPr>
              <a:t>ions.</a:t>
            </a:r>
          </a:p>
          <a:p>
            <a:pPr marL="342900" indent="-342900">
              <a:lnSpc>
                <a:spcPct val="150000"/>
              </a:lnSpc>
              <a:buFont typeface="Arial" panose="020B0604020202020204" pitchFamily="34" charset="0"/>
              <a:buChar char="•"/>
            </a:pPr>
            <a:r>
              <a:rPr lang="de-DE" sz="2000" dirty="0">
                <a:solidFill>
                  <a:srgbClr val="000000"/>
                </a:solidFill>
                <a:latin typeface="Square721 BT" panose="020B0504020202060204" pitchFamily="34" charset="0"/>
              </a:rPr>
              <a:t>Hydrogen sulfides poisons the </a:t>
            </a:r>
            <a:r>
              <a:rPr lang="de-DE" sz="2000" b="1" dirty="0">
                <a:solidFill>
                  <a:srgbClr val="006FC0"/>
                </a:solidFill>
                <a:latin typeface="Square721 BT" panose="020B0504020202060204" pitchFamily="34" charset="0"/>
              </a:rPr>
              <a:t>SP3 </a:t>
            </a:r>
            <a:r>
              <a:rPr lang="de-DE" sz="2000" dirty="0">
                <a:solidFill>
                  <a:srgbClr val="000000"/>
                </a:solidFill>
                <a:latin typeface="Square721 BT" panose="020B0504020202060204" pitchFamily="34" charset="0"/>
              </a:rPr>
              <a:t>media, so precautions should be taken that water contains no sulfur.</a:t>
            </a:r>
          </a:p>
          <a:p>
            <a:pPr marL="342900" indent="-342900">
              <a:lnSpc>
                <a:spcPct val="150000"/>
              </a:lnSpc>
              <a:buFont typeface="Arial" panose="020B0604020202020204" pitchFamily="34" charset="0"/>
              <a:buChar char="•"/>
            </a:pPr>
            <a:r>
              <a:rPr lang="de-DE" sz="2000" dirty="0">
                <a:solidFill>
                  <a:srgbClr val="000000"/>
                </a:solidFill>
                <a:latin typeface="Square721 BT" panose="020B0504020202060204" pitchFamily="34" charset="0"/>
              </a:rPr>
              <a:t>Commercial systems have to replace media every 3 years.</a:t>
            </a:r>
          </a:p>
        </p:txBody>
      </p:sp>
    </p:spTree>
    <p:extLst>
      <p:ext uri="{BB962C8B-B14F-4D97-AF65-F5344CB8AC3E}">
        <p14:creationId xmlns:p14="http://schemas.microsoft.com/office/powerpoint/2010/main" val="1963278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18</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6" name="Title 1"/>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Conclusion</a:t>
            </a:r>
          </a:p>
        </p:txBody>
      </p:sp>
      <p:sp>
        <p:nvSpPr>
          <p:cNvPr id="2" name="Rectangle 1"/>
          <p:cNvSpPr/>
          <p:nvPr/>
        </p:nvSpPr>
        <p:spPr>
          <a:xfrm>
            <a:off x="449179" y="1442427"/>
            <a:ext cx="11077074" cy="4662815"/>
          </a:xfrm>
          <a:prstGeom prst="rect">
            <a:avLst/>
          </a:prstGeom>
        </p:spPr>
        <p:txBody>
          <a:bodyPr wrap="square">
            <a:spAutoFit/>
          </a:bodyPr>
          <a:lstStyle/>
          <a:p>
            <a:pPr>
              <a:lnSpc>
                <a:spcPct val="150000"/>
              </a:lnSpc>
            </a:pPr>
            <a:r>
              <a:rPr lang="de-DE" sz="2000" b="1" dirty="0">
                <a:solidFill>
                  <a:srgbClr val="000000"/>
                </a:solidFill>
                <a:latin typeface="Square721 BT" panose="020B0504020202060204" pitchFamily="34" charset="0"/>
              </a:rPr>
              <a:t>Case Studies:</a:t>
            </a:r>
            <a:endParaRPr lang="de-DE" sz="2000" dirty="0">
              <a:solidFill>
                <a:srgbClr val="000000"/>
              </a:solidFill>
              <a:latin typeface="Square721 BT" panose="020B0504020202060204" pitchFamily="34" charset="0"/>
            </a:endParaRPr>
          </a:p>
          <a:p>
            <a:pPr>
              <a:lnSpc>
                <a:spcPct val="150000"/>
              </a:lnSpc>
            </a:pPr>
            <a:r>
              <a:rPr lang="de-DE" dirty="0">
                <a:solidFill>
                  <a:srgbClr val="000000"/>
                </a:solidFill>
                <a:latin typeface="Square721 BT" panose="020B0504020202060204" pitchFamily="34" charset="0"/>
              </a:rPr>
              <a:t>•</a:t>
            </a:r>
            <a:r>
              <a:rPr lang="de-DE" sz="2000" dirty="0">
                <a:solidFill>
                  <a:srgbClr val="000000"/>
                </a:solidFill>
                <a:latin typeface="Square721 BT" panose="020B0504020202060204" pitchFamily="34" charset="0"/>
              </a:rPr>
              <a:t>Boilers</a:t>
            </a:r>
          </a:p>
          <a:p>
            <a:pPr>
              <a:lnSpc>
                <a:spcPct val="150000"/>
              </a:lnSpc>
            </a:pPr>
            <a:r>
              <a:rPr lang="de-DE" sz="2000" dirty="0">
                <a:solidFill>
                  <a:srgbClr val="000000"/>
                </a:solidFill>
                <a:latin typeface="Square721 BT" panose="020B0504020202060204" pitchFamily="34" charset="0"/>
              </a:rPr>
              <a:t>•Heat exchangers</a:t>
            </a:r>
          </a:p>
          <a:p>
            <a:pPr>
              <a:lnSpc>
                <a:spcPct val="150000"/>
              </a:lnSpc>
            </a:pPr>
            <a:r>
              <a:rPr lang="de-DE" sz="2000" dirty="0">
                <a:solidFill>
                  <a:srgbClr val="000000"/>
                </a:solidFill>
                <a:latin typeface="Square721 BT" panose="020B0504020202060204" pitchFamily="34" charset="0"/>
              </a:rPr>
              <a:t>•Cooling Towers</a:t>
            </a:r>
          </a:p>
          <a:p>
            <a:pPr>
              <a:lnSpc>
                <a:spcPct val="150000"/>
              </a:lnSpc>
            </a:pPr>
            <a:r>
              <a:rPr lang="de-DE" sz="2000" dirty="0">
                <a:solidFill>
                  <a:srgbClr val="000000"/>
                </a:solidFill>
                <a:latin typeface="Square721 BT" panose="020B0504020202060204" pitchFamily="34" charset="0"/>
              </a:rPr>
              <a:t>•Commercial applications</a:t>
            </a:r>
          </a:p>
          <a:p>
            <a:pPr marL="285750" indent="-285750">
              <a:lnSpc>
                <a:spcPct val="150000"/>
              </a:lnSpc>
              <a:buFont typeface="Arial" panose="020B0604020202020204" pitchFamily="34" charset="0"/>
              <a:buChar char="•"/>
            </a:pPr>
            <a:endParaRPr lang="de-DE" sz="1000" dirty="0">
              <a:solidFill>
                <a:srgbClr val="000000"/>
              </a:solidFill>
              <a:latin typeface="Square721 BT" panose="020B0504020202060204" pitchFamily="34" charset="0"/>
            </a:endParaRPr>
          </a:p>
          <a:p>
            <a:pPr marL="285750" indent="-285750">
              <a:lnSpc>
                <a:spcPct val="150000"/>
              </a:lnSpc>
              <a:buFont typeface="Arial" panose="020B0604020202020204" pitchFamily="34" charset="0"/>
              <a:buChar char="•"/>
            </a:pPr>
            <a:r>
              <a:rPr lang="de-DE" sz="2200" b="1" dirty="0">
                <a:solidFill>
                  <a:srgbClr val="000000"/>
                </a:solidFill>
                <a:latin typeface="Square721 BT" panose="020B0504020202060204" pitchFamily="34" charset="0"/>
              </a:rPr>
              <a:t>Reminder:</a:t>
            </a:r>
            <a:r>
              <a:rPr lang="de-DE" sz="2200" dirty="0">
                <a:solidFill>
                  <a:srgbClr val="000000"/>
                </a:solidFill>
                <a:latin typeface="Square721 BT" panose="020B0504020202060204" pitchFamily="34" charset="0"/>
              </a:rPr>
              <a:t>What </a:t>
            </a:r>
            <a:r>
              <a:rPr lang="de-DE" sz="2200" b="1" dirty="0">
                <a:solidFill>
                  <a:srgbClr val="006FC0"/>
                </a:solidFill>
                <a:latin typeface="Square721 BT" panose="020B0504020202060204" pitchFamily="34" charset="0"/>
              </a:rPr>
              <a:t>FILTESORB SP3 </a:t>
            </a:r>
            <a:r>
              <a:rPr lang="de-DE" sz="2200" dirty="0">
                <a:solidFill>
                  <a:srgbClr val="000000"/>
                </a:solidFill>
                <a:latin typeface="Square721 BT" panose="020B0504020202060204" pitchFamily="34" charset="0"/>
              </a:rPr>
              <a:t>is and how does </a:t>
            </a:r>
            <a:r>
              <a:rPr lang="de-DE" sz="2200" b="1" dirty="0">
                <a:solidFill>
                  <a:srgbClr val="006FC0"/>
                </a:solidFill>
                <a:latin typeface="Square721 BT" panose="020B0504020202060204" pitchFamily="34" charset="0"/>
              </a:rPr>
              <a:t>it </a:t>
            </a:r>
            <a:r>
              <a:rPr lang="de-DE" sz="2200" dirty="0">
                <a:solidFill>
                  <a:srgbClr val="000000"/>
                </a:solidFill>
                <a:latin typeface="Square721 BT" panose="020B0504020202060204" pitchFamily="34" charset="0"/>
              </a:rPr>
              <a:t>work?</a:t>
            </a:r>
          </a:p>
          <a:p>
            <a:pPr marL="285750" indent="-285750">
              <a:lnSpc>
                <a:spcPct val="150000"/>
              </a:lnSpc>
              <a:buFont typeface="Arial" panose="020B0604020202020204" pitchFamily="34" charset="0"/>
              <a:buChar char="•"/>
            </a:pPr>
            <a:r>
              <a:rPr lang="de-DE" sz="2200" b="1" dirty="0">
                <a:solidFill>
                  <a:srgbClr val="006FC0"/>
                </a:solidFill>
                <a:latin typeface="Square721 BT" panose="020B0504020202060204" pitchFamily="34" charset="0"/>
              </a:rPr>
              <a:t>SP3 </a:t>
            </a:r>
            <a:r>
              <a:rPr lang="de-DE" sz="2200" dirty="0">
                <a:solidFill>
                  <a:srgbClr val="000000"/>
                </a:solidFill>
                <a:latin typeface="Square721 BT" panose="020B0504020202060204" pitchFamily="34" charset="0"/>
              </a:rPr>
              <a:t>is a media that alters the rate of scale prevention without any regeneration or use of chemicals. It takes part in the reaction and change hardness into non effective and harmless crystals.</a:t>
            </a:r>
          </a:p>
        </p:txBody>
      </p:sp>
      <p:sp>
        <p:nvSpPr>
          <p:cNvPr id="7" name="Rectangle 6"/>
          <p:cNvSpPr/>
          <p:nvPr/>
        </p:nvSpPr>
        <p:spPr>
          <a:xfrm>
            <a:off x="6617368" y="5959176"/>
            <a:ext cx="4378981" cy="661463"/>
          </a:xfrm>
          <a:prstGeom prst="rect">
            <a:avLst/>
          </a:prstGeom>
        </p:spPr>
        <p:txBody>
          <a:bodyPr wrap="square">
            <a:spAutoFit/>
          </a:bodyPr>
          <a:lstStyle/>
          <a:p>
            <a:pPr marR="55370" algn="ctr">
              <a:lnSpc>
                <a:spcPct val="150000"/>
              </a:lnSpc>
            </a:pPr>
            <a:r>
              <a:rPr lang="de-DE" sz="2800" b="1" dirty="0">
                <a:latin typeface="Square721 BT" panose="020B0504020202060204" pitchFamily="34" charset="0"/>
              </a:rPr>
              <a:t>Thanks for reading!</a:t>
            </a:r>
          </a:p>
        </p:txBody>
      </p:sp>
      <p:sp>
        <p:nvSpPr>
          <p:cNvPr id="3" name="Rectangle 2"/>
          <p:cNvSpPr/>
          <p:nvPr/>
        </p:nvSpPr>
        <p:spPr>
          <a:xfrm>
            <a:off x="7749292" y="5762776"/>
            <a:ext cx="2115131" cy="461665"/>
          </a:xfrm>
          <a:prstGeom prst="rect">
            <a:avLst/>
          </a:prstGeom>
        </p:spPr>
        <p:txBody>
          <a:bodyPr wrap="none">
            <a:spAutoFit/>
          </a:bodyPr>
          <a:lstStyle/>
          <a:p>
            <a:pPr marR="55370" algn="ctr"/>
            <a:r>
              <a:rPr lang="de-DE" sz="2400" dirty="0">
                <a:latin typeface="Square721 BT" panose="020B0504020202060204" pitchFamily="34" charset="0"/>
              </a:rPr>
              <a:t>End of Part I</a:t>
            </a:r>
          </a:p>
        </p:txBody>
      </p:sp>
    </p:spTree>
    <p:extLst>
      <p:ext uri="{BB962C8B-B14F-4D97-AF65-F5344CB8AC3E}">
        <p14:creationId xmlns:p14="http://schemas.microsoft.com/office/powerpoint/2010/main" val="2754450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t="6552" b="7065"/>
          <a:stretch/>
        </p:blipFill>
        <p:spPr>
          <a:xfrm>
            <a:off x="2694079" y="0"/>
            <a:ext cx="6776131" cy="6858000"/>
          </a:xfrm>
          <a:prstGeom prst="rect">
            <a:avLst/>
          </a:prstGeom>
        </p:spPr>
      </p:pic>
      <p:sp>
        <p:nvSpPr>
          <p:cNvPr id="4" name="Slide Number Placeholder 3"/>
          <p:cNvSpPr>
            <a:spLocks noGrp="1"/>
          </p:cNvSpPr>
          <p:nvPr>
            <p:ph type="sldNum" sz="quarter" idx="12"/>
          </p:nvPr>
        </p:nvSpPr>
        <p:spPr/>
        <p:txBody>
          <a:bodyPr/>
          <a:lstStyle/>
          <a:p>
            <a:fld id="{DFE5D2CA-3354-46DE-9FAD-FDD45211DBD7}" type="slidenum">
              <a:rPr lang="de-DE" smtClean="0"/>
              <a:t>19</a:t>
            </a:fld>
            <a:endParaRPr lang="de-DE"/>
          </a:p>
        </p:txBody>
      </p:sp>
      <p:sp>
        <p:nvSpPr>
          <p:cNvPr id="5" name="Title 1"/>
          <p:cNvSpPr txBox="1">
            <a:spLocks/>
          </p:cNvSpPr>
          <p:nvPr/>
        </p:nvSpPr>
        <p:spPr>
          <a:xfrm>
            <a:off x="3214256" y="2964086"/>
            <a:ext cx="5735782" cy="97054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de-DE" sz="2800" dirty="0"/>
            </a:br>
            <a:r>
              <a:rPr lang="de-DE" sz="2800" dirty="0">
                <a:latin typeface="Square721 BT" panose="020B0504020202060204" pitchFamily="34" charset="0"/>
              </a:rPr>
              <a:t>Fahrlachstraße 14</a:t>
            </a:r>
            <a:br>
              <a:rPr lang="de-DE" sz="2800" dirty="0">
                <a:latin typeface="Square721 BT" panose="020B0504020202060204" pitchFamily="34" charset="0"/>
              </a:rPr>
            </a:br>
            <a:r>
              <a:rPr lang="de-DE" sz="2800" dirty="0">
                <a:latin typeface="Square721 BT" panose="020B0504020202060204" pitchFamily="34" charset="0"/>
              </a:rPr>
              <a:t>68165 Mannheim </a:t>
            </a:r>
            <a:br>
              <a:rPr lang="de-DE" sz="2800" dirty="0">
                <a:latin typeface="Square721 BT" panose="020B0504020202060204" pitchFamily="34" charset="0"/>
              </a:rPr>
            </a:br>
            <a:r>
              <a:rPr lang="de-DE" sz="2800" dirty="0">
                <a:latin typeface="Square721 BT" panose="020B0504020202060204" pitchFamily="34" charset="0"/>
              </a:rPr>
              <a:t>Germany</a:t>
            </a:r>
          </a:p>
        </p:txBody>
      </p:sp>
      <p:sp>
        <p:nvSpPr>
          <p:cNvPr id="6" name="TextBox 5"/>
          <p:cNvSpPr txBox="1"/>
          <p:nvPr/>
        </p:nvSpPr>
        <p:spPr>
          <a:xfrm>
            <a:off x="3920836" y="4683824"/>
            <a:ext cx="4322619" cy="923330"/>
          </a:xfrm>
          <a:prstGeom prst="rect">
            <a:avLst/>
          </a:prstGeom>
          <a:noFill/>
        </p:spPr>
        <p:txBody>
          <a:bodyPr wrap="square" rtlCol="0">
            <a:spAutoFit/>
          </a:bodyPr>
          <a:lstStyle/>
          <a:p>
            <a:pPr algn="ctr"/>
            <a:r>
              <a:rPr lang="de-DE" dirty="0">
                <a:latin typeface="Square721 BT" panose="020B0504020202060204" pitchFamily="34" charset="0"/>
              </a:rPr>
              <a:t>www.watchwater.de</a:t>
            </a:r>
          </a:p>
          <a:p>
            <a:pPr algn="ctr"/>
            <a:r>
              <a:rPr lang="de-DE" dirty="0">
                <a:latin typeface="Square721 BT" panose="020B0504020202060204" pitchFamily="34" charset="0"/>
                <a:hlinkClick r:id="rId3"/>
              </a:rPr>
              <a:t>info@watchwater.de</a:t>
            </a:r>
            <a:endParaRPr lang="de-DE" dirty="0">
              <a:latin typeface="Square721 BT" panose="020B0504020202060204" pitchFamily="34" charset="0"/>
            </a:endParaRPr>
          </a:p>
          <a:p>
            <a:pPr algn="ctr"/>
            <a:r>
              <a:rPr lang="de-DE" dirty="0">
                <a:latin typeface="Square721 BT" panose="020B0504020202060204" pitchFamily="34" charset="0"/>
              </a:rPr>
              <a:t>+49 (o)621 87951-0</a:t>
            </a:r>
          </a:p>
        </p:txBody>
      </p:sp>
      <p:sp>
        <p:nvSpPr>
          <p:cNvPr id="7" name="TextBox 6"/>
          <p:cNvSpPr txBox="1"/>
          <p:nvPr/>
        </p:nvSpPr>
        <p:spPr>
          <a:xfrm>
            <a:off x="3214256" y="2262261"/>
            <a:ext cx="5832762" cy="584775"/>
          </a:xfrm>
          <a:prstGeom prst="rect">
            <a:avLst/>
          </a:prstGeom>
          <a:noFill/>
        </p:spPr>
        <p:txBody>
          <a:bodyPr wrap="square" rtlCol="0">
            <a:spAutoFit/>
          </a:bodyPr>
          <a:lstStyle/>
          <a:p>
            <a:pPr algn="ctr"/>
            <a:r>
              <a:rPr lang="de-DE" sz="3200" b="1" dirty="0">
                <a:latin typeface="Square721 BT" panose="020B0504020202060204" pitchFamily="34" charset="0"/>
              </a:rPr>
              <a:t>Watch Water</a:t>
            </a:r>
            <a:r>
              <a:rPr lang="de-DE" sz="3200" b="1" dirty="0">
                <a:latin typeface="Square721 BT" panose="020B0504020202060204" pitchFamily="34" charset="0"/>
                <a:sym typeface="Symbol" panose="05050102010706020507" pitchFamily="18" charset="2"/>
              </a:rPr>
              <a:t></a:t>
            </a:r>
            <a:r>
              <a:rPr lang="de-DE" sz="3200" b="1" dirty="0">
                <a:latin typeface="Square721 BT" panose="020B0504020202060204" pitchFamily="34" charset="0"/>
              </a:rPr>
              <a:t> GmbH</a:t>
            </a:r>
          </a:p>
        </p:txBody>
      </p:sp>
      <p:pic>
        <p:nvPicPr>
          <p:cNvPr id="8" name="Picture 7"/>
          <p:cNvPicPr>
            <a:picLocks noChangeAspect="1"/>
          </p:cNvPicPr>
          <p:nvPr/>
        </p:nvPicPr>
        <p:blipFill>
          <a:blip r:embed="rId4"/>
          <a:stretch>
            <a:fillRect/>
          </a:stretch>
        </p:blipFill>
        <p:spPr>
          <a:xfrm>
            <a:off x="3956593" y="678260"/>
            <a:ext cx="4348087" cy="1466951"/>
          </a:xfrm>
          <a:prstGeom prst="rect">
            <a:avLst/>
          </a:prstGeom>
        </p:spPr>
      </p:pic>
    </p:spTree>
    <p:extLst>
      <p:ext uri="{BB962C8B-B14F-4D97-AF65-F5344CB8AC3E}">
        <p14:creationId xmlns:p14="http://schemas.microsoft.com/office/powerpoint/2010/main" val="7143673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1331</Words>
  <Application>Microsoft Office PowerPoint</Application>
  <PresentationFormat>Widescreen</PresentationFormat>
  <Paragraphs>192</Paragraphs>
  <Slides>19</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8" baseType="lpstr">
      <vt:lpstr>Arial</vt:lpstr>
      <vt:lpstr>Calibri</vt:lpstr>
      <vt:lpstr>Calibri Light</vt:lpstr>
      <vt:lpstr>Copperplate Gothic Bold</vt:lpstr>
      <vt:lpstr>Square721 BT</vt:lpstr>
      <vt:lpstr>Symbol</vt:lpstr>
      <vt:lpstr>Wingdings</vt:lpstr>
      <vt:lpstr>Office Theme</vt:lpstr>
      <vt:lpstr>Document</vt:lpstr>
      <vt:lpstr>FilterSorb SP3 </vt:lpstr>
      <vt:lpstr>Introduction SP3</vt:lpstr>
      <vt:lpstr>Science and the Scientific Method of SP3</vt:lpstr>
      <vt:lpstr>Science and the Scientific Methode of SP3</vt:lpstr>
      <vt:lpstr>Hard and Soft Water</vt:lpstr>
      <vt:lpstr>Soap Test</vt:lpstr>
      <vt:lpstr>Testable Explanations</vt:lpstr>
      <vt:lpstr>Testable Explanations</vt:lpstr>
      <vt:lpstr>Testable Explanations</vt:lpstr>
      <vt:lpstr>Facts</vt:lpstr>
      <vt:lpstr>Facts</vt:lpstr>
      <vt:lpstr>Nucleation Assisted Crystallization (NAC)</vt:lpstr>
      <vt:lpstr>Hydrogen Carbonate Ion (HCO3-)</vt:lpstr>
      <vt:lpstr>Hydrogen Carbonate Ion (HCO3-)</vt:lpstr>
      <vt:lpstr>Hydrogen Carbonate Ion (HCO3-)</vt:lpstr>
      <vt:lpstr>SP3 functionality</vt:lpstr>
      <vt:lpstr>SP3 Poisoning</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Gudrun Röck</dc:creator>
  <cp:lastModifiedBy>Ellen Gudrun Röck</cp:lastModifiedBy>
  <cp:revision>22</cp:revision>
  <dcterms:created xsi:type="dcterms:W3CDTF">2016-10-21T09:15:04Z</dcterms:created>
  <dcterms:modified xsi:type="dcterms:W3CDTF">2016-11-09T14:25:21Z</dcterms:modified>
</cp:coreProperties>
</file>