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handoutMasterIdLst>
    <p:handoutMasterId r:id="rId16"/>
  </p:handout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59"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CAE6"/>
    <a:srgbClr val="91AA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42" d="100"/>
          <a:sy n="42" d="100"/>
        </p:scale>
        <p:origin x="30" y="7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2BAE99-C2AB-4853-84F4-8CB51AADF158}" type="datetimeFigureOut">
              <a:rPr lang="de-DE" smtClean="0"/>
              <a:t>02.11.2016</a:t>
            </a:fld>
            <a:endParaRPr lang="de-D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30DF9E-D1EE-45F7-89BC-EBB4852781C0}" type="slidenum">
              <a:rPr lang="de-DE" smtClean="0"/>
              <a:t>‹#›</a:t>
            </a:fld>
            <a:endParaRPr lang="de-DE"/>
          </a:p>
        </p:txBody>
      </p:sp>
    </p:spTree>
    <p:extLst>
      <p:ext uri="{BB962C8B-B14F-4D97-AF65-F5344CB8AC3E}">
        <p14:creationId xmlns:p14="http://schemas.microsoft.com/office/powerpoint/2010/main" val="3796632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2ADD63-C0A5-47F1-8849-9E9BFABD624F}" type="datetimeFigureOut">
              <a:rPr lang="de-DE" smtClean="0"/>
              <a:t>02.11.2016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CA6C6A-E7A1-4FAE-BA85-6E1380BE2063}" type="slidenum">
              <a:rPr lang="de-DE" smtClean="0"/>
              <a:t>‹#›</a:t>
            </a:fld>
            <a:endParaRPr lang="de-DE"/>
          </a:p>
        </p:txBody>
      </p:sp>
    </p:spTree>
    <p:extLst>
      <p:ext uri="{BB962C8B-B14F-4D97-AF65-F5344CB8AC3E}">
        <p14:creationId xmlns:p14="http://schemas.microsoft.com/office/powerpoint/2010/main" val="38641732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p:cNvSpPr>
            <a:spLocks noGrp="1"/>
          </p:cNvSpPr>
          <p:nvPr>
            <p:ph type="dt" sz="half" idx="10"/>
          </p:nvPr>
        </p:nvSpPr>
        <p:spPr/>
        <p:txBody>
          <a:bodyPr/>
          <a:lstStyle/>
          <a:p>
            <a:fld id="{37B1D222-D791-4316-B2CB-EC689D539AAD}" type="datetime1">
              <a:rPr lang="de-DE" smtClean="0"/>
              <a:t>02.11.2016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902709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D8B69AFB-4FC0-44BE-B99D-F6A676C2CCD2}" type="datetime1">
              <a:rPr lang="de-DE" smtClean="0"/>
              <a:t>02.11.2016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722512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E2C09F-EDCD-4905-BDD9-FC6C3E639BF7}" type="datetime1">
              <a:rPr lang="de-DE" smtClean="0"/>
              <a:t>02.11.2016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933764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p:cNvSpPr>
            <a:spLocks noGrp="1"/>
          </p:cNvSpPr>
          <p:nvPr>
            <p:ph type="dt" sz="half" idx="10"/>
          </p:nvPr>
        </p:nvSpPr>
        <p:spPr/>
        <p:txBody>
          <a:bodyPr/>
          <a:lstStyle/>
          <a:p>
            <a:fld id="{AEC34302-BD13-4878-B1BE-4EC923B9F581}" type="datetime1">
              <a:rPr lang="de-DE" smtClean="0"/>
              <a:t>02.11.2016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33409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p:cNvSpPr>
            <a:spLocks noGrp="1"/>
          </p:cNvSpPr>
          <p:nvPr>
            <p:ph type="dt" sz="half" idx="10"/>
          </p:nvPr>
        </p:nvSpPr>
        <p:spPr/>
        <p:txBody>
          <a:bodyPr/>
          <a:lstStyle/>
          <a:p>
            <a:fld id="{72495A4B-0ABC-4316-AB1C-78A30B237231}" type="datetime1">
              <a:rPr lang="de-DE" smtClean="0"/>
              <a:t>02.11.2016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635563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Date Placeholder 2"/>
          <p:cNvSpPr>
            <a:spLocks noGrp="1"/>
          </p:cNvSpPr>
          <p:nvPr>
            <p:ph type="dt" sz="half" idx="10"/>
          </p:nvPr>
        </p:nvSpPr>
        <p:spPr/>
        <p:txBody>
          <a:bodyPr/>
          <a:lstStyle/>
          <a:p>
            <a:fld id="{27579600-D760-41F5-BAE0-152919721E16}" type="datetime1">
              <a:rPr lang="de-DE" smtClean="0"/>
              <a:t>02.11.2016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260548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226816-D1DA-4ED6-9E05-09254C7D2758}" type="datetime1">
              <a:rPr lang="de-DE" smtClean="0"/>
              <a:t>02.11.2016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002244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D6D2F2-ACDC-453A-ADE0-067DA4C3668D}" type="datetime1">
              <a:rPr lang="de-DE" smtClean="0"/>
              <a:t>02.11.2016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37333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EAE1852-8EB1-4846-B0C2-6BAC3EE400E6}" type="datetime1">
              <a:rPr lang="de-DE" smtClean="0"/>
              <a:t>02.11.2016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746963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00F39B69-CB4B-4DAE-9335-A7288078B8C5}" type="datetime1">
              <a:rPr lang="de-DE" smtClean="0"/>
              <a:t>02.11.2016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77358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8DEE7742-BBC4-49D2-B54D-A534FF42AFF5}" type="datetime1">
              <a:rPr lang="de-DE" smtClean="0"/>
              <a:t>02.11.2016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05789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27625-5073-4887-AC4E-70202402134A}" type="datetime1">
              <a:rPr lang="de-DE" smtClean="0"/>
              <a:t>02.11.2016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E5D2CA-3354-46DE-9FAD-FDD45211DBD7}" type="slidenum">
              <a:rPr lang="de-DE" smtClean="0"/>
              <a:t>‹#›</a:t>
            </a:fld>
            <a:endParaRPr lang="de-DE"/>
          </a:p>
        </p:txBody>
      </p:sp>
    </p:spTree>
    <p:extLst>
      <p:ext uri="{BB962C8B-B14F-4D97-AF65-F5344CB8AC3E}">
        <p14:creationId xmlns:p14="http://schemas.microsoft.com/office/powerpoint/2010/main" val="2333705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watchwater.de/home/home.php"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oleObject" Target="../embeddings/oleObject1.bin"/><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hyperlink" Target="mailto:info@watchwater.de" TargetMode="External"/><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l="7545" t="3432" r="1768"/>
          <a:stretch/>
        </p:blipFill>
        <p:spPr>
          <a:xfrm rot="16200000">
            <a:off x="134257" y="-134260"/>
            <a:ext cx="6858001" cy="7126516"/>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1</a:t>
            </a:fld>
            <a:endParaRPr lang="de-DE"/>
          </a:p>
        </p:txBody>
      </p:sp>
      <p:pic>
        <p:nvPicPr>
          <p:cNvPr id="6" name="Picture 5"/>
          <p:cNvPicPr>
            <a:picLocks noChangeAspect="1"/>
          </p:cNvPicPr>
          <p:nvPr/>
        </p:nvPicPr>
        <p:blipFill>
          <a:blip r:embed="rId3"/>
          <a:stretch>
            <a:fillRect/>
          </a:stretch>
        </p:blipFill>
        <p:spPr>
          <a:xfrm>
            <a:off x="352742" y="4752109"/>
            <a:ext cx="5826383" cy="1969366"/>
          </a:xfrm>
          <a:prstGeom prst="rect">
            <a:avLst/>
          </a:prstGeom>
        </p:spPr>
      </p:pic>
      <p:sp>
        <p:nvSpPr>
          <p:cNvPr id="7" name="Title 1"/>
          <p:cNvSpPr>
            <a:spLocks noGrp="1"/>
          </p:cNvSpPr>
          <p:nvPr>
            <p:ph type="ctrTitle"/>
          </p:nvPr>
        </p:nvSpPr>
        <p:spPr>
          <a:xfrm>
            <a:off x="1523999" y="1122363"/>
            <a:ext cx="10060491" cy="2387600"/>
          </a:xfrm>
        </p:spPr>
        <p:txBody>
          <a:bodyPr>
            <a:noAutofit/>
          </a:bodyPr>
          <a:lstStyle/>
          <a:p>
            <a:r>
              <a:rPr lang="de-DE" sz="9600" b="1" dirty="0">
                <a:latin typeface="Square721 BT" panose="020B0504020202060204" pitchFamily="34" charset="0"/>
              </a:rPr>
              <a:t>FilterSorb SP3 </a:t>
            </a:r>
            <a:endParaRPr lang="de-DE" sz="7200" b="1" dirty="0">
              <a:latin typeface="Square721 BT" panose="020B0504020202060204" pitchFamily="34" charset="0"/>
            </a:endParaRPr>
          </a:p>
        </p:txBody>
      </p:sp>
      <p:sp>
        <p:nvSpPr>
          <p:cNvPr id="8" name="Slide Number Placeholder 3"/>
          <p:cNvSpPr txBox="1">
            <a:spLocks/>
          </p:cNvSpPr>
          <p:nvPr/>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FE5D2CA-3354-46DE-9FAD-FDD45211DBD7}" type="slidenum">
              <a:rPr lang="de-DE" smtClean="0"/>
              <a:pPr/>
              <a:t>1</a:t>
            </a:fld>
            <a:endParaRPr lang="de-DE"/>
          </a:p>
        </p:txBody>
      </p:sp>
      <p:sp>
        <p:nvSpPr>
          <p:cNvPr id="9" name="Rectangle 8"/>
          <p:cNvSpPr/>
          <p:nvPr/>
        </p:nvSpPr>
        <p:spPr>
          <a:xfrm>
            <a:off x="2359089" y="3428998"/>
            <a:ext cx="8390310" cy="830997"/>
          </a:xfrm>
          <a:prstGeom prst="rect">
            <a:avLst/>
          </a:prstGeom>
        </p:spPr>
        <p:txBody>
          <a:bodyPr wrap="none">
            <a:spAutoFit/>
          </a:bodyPr>
          <a:lstStyle/>
          <a:p>
            <a:pPr lvl="0"/>
            <a:r>
              <a:rPr lang="de-DE" sz="4800" dirty="0">
                <a:solidFill>
                  <a:prstClr val="black"/>
                </a:solidFill>
                <a:latin typeface="Square721 BT" panose="020B0504020202060204" pitchFamily="34" charset="0"/>
              </a:rPr>
              <a:t>Treatment Methode: Part II</a:t>
            </a:r>
          </a:p>
        </p:txBody>
      </p:sp>
      <p:sp>
        <p:nvSpPr>
          <p:cNvPr id="11" name="TextBox 10"/>
          <p:cNvSpPr txBox="1"/>
          <p:nvPr/>
        </p:nvSpPr>
        <p:spPr>
          <a:xfrm>
            <a:off x="8610600" y="4752109"/>
            <a:ext cx="2973891" cy="461665"/>
          </a:xfrm>
          <a:prstGeom prst="rect">
            <a:avLst/>
          </a:prstGeom>
          <a:noFill/>
        </p:spPr>
        <p:txBody>
          <a:bodyPr wrap="none" rtlCol="0">
            <a:spAutoFit/>
          </a:bodyPr>
          <a:lstStyle/>
          <a:p>
            <a:r>
              <a:rPr lang="en-US" sz="2400" dirty="0">
                <a:latin typeface="Square721 BT" panose="020B0504020202060204" pitchFamily="34" charset="0"/>
              </a:rPr>
              <a:t>-by Deepak Chopra</a:t>
            </a:r>
            <a:endParaRPr lang="de-DE" sz="2400" dirty="0">
              <a:latin typeface="Square721 BT" panose="020B0504020202060204" pitchFamily="34" charset="0"/>
            </a:endParaRPr>
          </a:p>
        </p:txBody>
      </p:sp>
    </p:spTree>
    <p:extLst>
      <p:ext uri="{BB962C8B-B14F-4D97-AF65-F5344CB8AC3E}">
        <p14:creationId xmlns:p14="http://schemas.microsoft.com/office/powerpoint/2010/main" val="1763955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62705"/>
            <a:ext cx="10515600" cy="1325563"/>
          </a:xfrm>
        </p:spPr>
        <p:txBody>
          <a:bodyPr>
            <a:normAutofit/>
          </a:bodyPr>
          <a:lstStyle/>
          <a:p>
            <a:r>
              <a:rPr lang="de-DE" sz="2800" b="1" dirty="0">
                <a:latin typeface="Square721 BT" panose="020B0504020202060204" pitchFamily="34" charset="0"/>
              </a:rPr>
              <a:t>CaCO3+H2O+CO2</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2</a:t>
            </a:fld>
            <a:endParaRPr lang="de-DE"/>
          </a:p>
        </p:txBody>
      </p:sp>
      <p:sp>
        <p:nvSpPr>
          <p:cNvPr id="3" name="Rectangle 2"/>
          <p:cNvSpPr/>
          <p:nvPr/>
        </p:nvSpPr>
        <p:spPr>
          <a:xfrm>
            <a:off x="358140" y="699777"/>
            <a:ext cx="10081260" cy="3077766"/>
          </a:xfrm>
          <a:prstGeom prst="rect">
            <a:avLst/>
          </a:prstGeom>
        </p:spPr>
        <p:txBody>
          <a:bodyPr wrap="square">
            <a:spAutoFit/>
          </a:bodyPr>
          <a:lstStyle/>
          <a:p>
            <a:pPr algn="ctr"/>
            <a:r>
              <a:rPr lang="de-DE" sz="3200" b="1" dirty="0">
                <a:latin typeface="Venus Rising" panose="01000400000000000000" pitchFamily="2" charset="0"/>
              </a:rPr>
              <a:t>Treatment Method Of</a:t>
            </a:r>
            <a:endParaRPr lang="de-DE" sz="3200" dirty="0">
              <a:latin typeface="Venus Rising" panose="01000400000000000000" pitchFamily="2" charset="0"/>
            </a:endParaRPr>
          </a:p>
          <a:p>
            <a:pPr algn="ctr"/>
            <a:r>
              <a:rPr lang="de-DE" sz="3200" dirty="0">
                <a:latin typeface="Venus Rising" panose="01000400000000000000" pitchFamily="2" charset="0"/>
              </a:rPr>
              <a:t>Corrosion and Scale</a:t>
            </a:r>
          </a:p>
          <a:p>
            <a:pPr algn="ctr"/>
            <a:r>
              <a:rPr lang="de-DE" sz="3200" dirty="0">
                <a:latin typeface="Venus Rising" panose="01000400000000000000" pitchFamily="2" charset="0"/>
              </a:rPr>
              <a:t>Formation</a:t>
            </a:r>
          </a:p>
          <a:p>
            <a:pPr algn="ctr"/>
            <a:r>
              <a:rPr lang="de-DE" b="1" dirty="0">
                <a:latin typeface="Venus Rising" panose="01000400000000000000" pitchFamily="2" charset="0"/>
              </a:rPr>
              <a:t>CaCO</a:t>
            </a:r>
            <a:r>
              <a:rPr lang="de-DE" sz="1200" b="1" dirty="0">
                <a:latin typeface="Venus Rising" panose="01000400000000000000" pitchFamily="2" charset="0"/>
              </a:rPr>
              <a:t>3</a:t>
            </a:r>
            <a:r>
              <a:rPr lang="de-DE" b="1" dirty="0">
                <a:latin typeface="Venus Rising" panose="01000400000000000000" pitchFamily="2" charset="0"/>
              </a:rPr>
              <a:t>+ H</a:t>
            </a:r>
            <a:r>
              <a:rPr lang="de-DE" sz="1200" b="1" dirty="0">
                <a:latin typeface="Venus Rising" panose="01000400000000000000" pitchFamily="2" charset="0"/>
              </a:rPr>
              <a:t>2</a:t>
            </a:r>
            <a:r>
              <a:rPr lang="de-DE" b="1" dirty="0">
                <a:latin typeface="Venus Rising" panose="01000400000000000000" pitchFamily="2" charset="0"/>
              </a:rPr>
              <a:t>O + CO</a:t>
            </a:r>
            <a:r>
              <a:rPr lang="de-DE" sz="1200" b="1" dirty="0">
                <a:latin typeface="Venus Rising" panose="01000400000000000000" pitchFamily="2" charset="0"/>
              </a:rPr>
              <a:t>2</a:t>
            </a:r>
            <a:endParaRPr lang="de-DE" sz="1200" dirty="0">
              <a:latin typeface="Venus Rising" panose="01000400000000000000" pitchFamily="2" charset="0"/>
            </a:endParaRPr>
          </a:p>
          <a:p>
            <a:pPr algn="ctr"/>
            <a:r>
              <a:rPr lang="en-US" sz="2400" b="1" dirty="0">
                <a:latin typeface="Venus Rising" panose="01000400000000000000" pitchFamily="2" charset="0"/>
              </a:rPr>
              <a:t>with controlled pH adjustment</a:t>
            </a:r>
          </a:p>
          <a:p>
            <a:pPr algn="ctr"/>
            <a:r>
              <a:rPr lang="en-US" sz="2400" b="1" dirty="0">
                <a:latin typeface="Venus Rising" panose="01000400000000000000" pitchFamily="2" charset="0"/>
              </a:rPr>
              <a:t>by</a:t>
            </a:r>
          </a:p>
          <a:p>
            <a:pPr algn="ctr"/>
            <a:r>
              <a:rPr lang="en-US" sz="3200" dirty="0" err="1">
                <a:latin typeface="Venus Rising" panose="01000400000000000000" pitchFamily="2" charset="0"/>
              </a:rPr>
              <a:t>Filtersorb</a:t>
            </a:r>
            <a:r>
              <a:rPr lang="en-US" sz="3200" dirty="0">
                <a:latin typeface="Venus Rising" panose="01000400000000000000" pitchFamily="2" charset="0"/>
              </a:rPr>
              <a:t> SP3</a:t>
            </a:r>
            <a:endParaRPr lang="de-DE" sz="3200" dirty="0">
              <a:latin typeface="Venus Rising" panose="01000400000000000000" pitchFamily="2" charset="0"/>
            </a:endParaRPr>
          </a:p>
        </p:txBody>
      </p:sp>
      <p:sp>
        <p:nvSpPr>
          <p:cNvPr id="11" name="Rectangle 10"/>
          <p:cNvSpPr/>
          <p:nvPr/>
        </p:nvSpPr>
        <p:spPr>
          <a:xfrm>
            <a:off x="838200" y="4802812"/>
            <a:ext cx="10728960" cy="1200329"/>
          </a:xfrm>
          <a:prstGeom prst="rect">
            <a:avLst/>
          </a:prstGeom>
        </p:spPr>
        <p:txBody>
          <a:bodyPr wrap="square">
            <a:spAutoFit/>
          </a:bodyPr>
          <a:lstStyle/>
          <a:p>
            <a:pPr>
              <a:lnSpc>
                <a:spcPct val="150000"/>
              </a:lnSpc>
            </a:pPr>
            <a:r>
              <a:rPr lang="en-US" sz="2400" dirty="0">
                <a:solidFill>
                  <a:srgbClr val="000000"/>
                </a:solidFill>
                <a:latin typeface="Square721 BT" panose="020B0504020202060204" pitchFamily="34" charset="0"/>
              </a:rPr>
              <a:t>„All corrosion and scale formation is water chemistry and distribution systems are controlled by pH, alkalinity and CO</a:t>
            </a:r>
            <a:r>
              <a:rPr lang="en-US" sz="1600" dirty="0">
                <a:solidFill>
                  <a:srgbClr val="000000"/>
                </a:solidFill>
                <a:latin typeface="Square721 BT" panose="020B0504020202060204" pitchFamily="34" charset="0"/>
              </a:rPr>
              <a:t>2 </a:t>
            </a:r>
            <a:r>
              <a:rPr lang="en-US" sz="2400" dirty="0">
                <a:solidFill>
                  <a:srgbClr val="000000"/>
                </a:solidFill>
                <a:latin typeface="Square721 BT" panose="020B0504020202060204" pitchFamily="34" charset="0"/>
              </a:rPr>
              <a:t>in water.“</a:t>
            </a:r>
            <a:endParaRPr lang="de-DE" sz="2400" dirty="0">
              <a:latin typeface="Square721 BT" panose="020B0504020202060204" pitchFamily="34" charset="0"/>
            </a:endParaRPr>
          </a:p>
        </p:txBody>
      </p:sp>
    </p:spTree>
    <p:extLst>
      <p:ext uri="{BB962C8B-B14F-4D97-AF65-F5344CB8AC3E}">
        <p14:creationId xmlns:p14="http://schemas.microsoft.com/office/powerpoint/2010/main" val="3213325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Background</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3</a:t>
            </a:fld>
            <a:endParaRPr lang="de-DE"/>
          </a:p>
        </p:txBody>
      </p:sp>
      <p:sp>
        <p:nvSpPr>
          <p:cNvPr id="6" name="Rectangle 5"/>
          <p:cNvSpPr/>
          <p:nvPr/>
        </p:nvSpPr>
        <p:spPr>
          <a:xfrm>
            <a:off x="838200" y="1391335"/>
            <a:ext cx="10515600" cy="5078313"/>
          </a:xfrm>
          <a:prstGeom prst="rect">
            <a:avLst/>
          </a:prstGeom>
        </p:spPr>
        <p:txBody>
          <a:bodyPr wrap="square">
            <a:spAutoFit/>
          </a:bodyPr>
          <a:lstStyle/>
          <a:p>
            <a:pPr algn="just">
              <a:lnSpc>
                <a:spcPct val="150000"/>
              </a:lnSpc>
            </a:pPr>
            <a:r>
              <a:rPr lang="en-US" sz="2400" dirty="0">
                <a:latin typeface="Square721 BT" panose="020B0504020202060204" pitchFamily="34" charset="0"/>
              </a:rPr>
              <a:t>The water utilities in the whole world have a tremendous investment in the miles of pipes, valves, showers, heaters, boilers, cooling towers and all other appurtenances in water distribution systems in Residential, Industrial and Commercial applications. The replacement cost of these systems are estimated at 500 billion Euros. In addition each home, building served by utilities has additional piping and expensive </a:t>
            </a:r>
            <a:r>
              <a:rPr lang="en-US" sz="2400" dirty="0" err="1">
                <a:latin typeface="Square721 BT" panose="020B0504020202060204" pitchFamily="34" charset="0"/>
              </a:rPr>
              <a:t>equipments</a:t>
            </a:r>
            <a:r>
              <a:rPr lang="en-US" sz="2400" dirty="0">
                <a:latin typeface="Square721 BT" panose="020B0504020202060204" pitchFamily="34" charset="0"/>
              </a:rPr>
              <a:t> like coffee machines, espresso machines, dishwashers, washing machines and hot water boilers. all these systems are full of deposits of scale and corrosion incrustation. </a:t>
            </a:r>
            <a:endParaRPr lang="de-DE" sz="2400" dirty="0">
              <a:latin typeface="Square721 BT" panose="020B0504020202060204" pitchFamily="34" charset="0"/>
            </a:endParaRPr>
          </a:p>
        </p:txBody>
      </p:sp>
    </p:spTree>
    <p:extLst>
      <p:ext uri="{BB962C8B-B14F-4D97-AF65-F5344CB8AC3E}">
        <p14:creationId xmlns:p14="http://schemas.microsoft.com/office/powerpoint/2010/main" val="873095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Water Hardness</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4</a:t>
            </a:fld>
            <a:endParaRPr lang="de-DE"/>
          </a:p>
        </p:txBody>
      </p:sp>
      <p:sp>
        <p:nvSpPr>
          <p:cNvPr id="3" name="Rectangle 2"/>
          <p:cNvSpPr/>
          <p:nvPr/>
        </p:nvSpPr>
        <p:spPr>
          <a:xfrm>
            <a:off x="838200" y="1438195"/>
            <a:ext cx="9563100" cy="5010859"/>
          </a:xfrm>
          <a:prstGeom prst="rect">
            <a:avLst/>
          </a:prstGeom>
        </p:spPr>
        <p:txBody>
          <a:bodyPr wrap="square">
            <a:spAutoFit/>
          </a:bodyPr>
          <a:lstStyle/>
          <a:p>
            <a:pPr>
              <a:lnSpc>
                <a:spcPct val="150000"/>
              </a:lnSpc>
            </a:pPr>
            <a:r>
              <a:rPr lang="en-US" sz="2400" dirty="0">
                <a:latin typeface="Square721 BT" panose="020B0504020202060204" pitchFamily="34" charset="0"/>
              </a:rPr>
              <a:t>“Water hardness” is commonly confused with alkalinity (the total concentration of base). The confusion relates to the term used to report both measures, mg/L of CaCO3. If limestone is responsible for both Hardness and alkalinity, the concentrations will be similar if not identical. However, where SODIUM-BICARBONATE (NaHCO3) is responsible [FACT] for alkalinity it is possible to have low or high hardness with little or no alkalinity. Is it not strange? NaHCO3 is the main cause of low alkalinity and it's a [FACT].</a:t>
            </a:r>
            <a:endParaRPr lang="de-DE" sz="2400" dirty="0">
              <a:latin typeface="Square721 BT" panose="020B0504020202060204" pitchFamily="34" charset="0"/>
            </a:endParaRPr>
          </a:p>
        </p:txBody>
      </p:sp>
    </p:spTree>
    <p:extLst>
      <p:ext uri="{BB962C8B-B14F-4D97-AF65-F5344CB8AC3E}">
        <p14:creationId xmlns:p14="http://schemas.microsoft.com/office/powerpoint/2010/main" val="2488720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Alkalinity and Scale formation</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5</a:t>
            </a:fld>
            <a:endParaRPr lang="de-DE"/>
          </a:p>
        </p:txBody>
      </p:sp>
      <p:sp>
        <p:nvSpPr>
          <p:cNvPr id="3" name="Rectangle 2"/>
          <p:cNvSpPr/>
          <p:nvPr/>
        </p:nvSpPr>
        <p:spPr>
          <a:xfrm>
            <a:off x="813572" y="1276979"/>
            <a:ext cx="7427674" cy="400110"/>
          </a:xfrm>
          <a:prstGeom prst="rect">
            <a:avLst/>
          </a:prstGeom>
        </p:spPr>
        <p:txBody>
          <a:bodyPr wrap="none">
            <a:spAutoFit/>
          </a:bodyPr>
          <a:lstStyle/>
          <a:p>
            <a:r>
              <a:rPr lang="de-DE" sz="2000" dirty="0">
                <a:latin typeface="Square721 BT" panose="020B0504020202060204" pitchFamily="34" charset="0"/>
              </a:rPr>
              <a:t>HIGHER THE ALKALINITY HIGHER THE SCALE POTENTIAL </a:t>
            </a:r>
          </a:p>
        </p:txBody>
      </p:sp>
      <p:sp>
        <p:nvSpPr>
          <p:cNvPr id="6" name="Rectangle 5"/>
          <p:cNvSpPr/>
          <p:nvPr/>
        </p:nvSpPr>
        <p:spPr>
          <a:xfrm>
            <a:off x="838200" y="1690688"/>
            <a:ext cx="10866120" cy="5108834"/>
          </a:xfrm>
          <a:prstGeom prst="rect">
            <a:avLst/>
          </a:prstGeom>
        </p:spPr>
        <p:txBody>
          <a:bodyPr wrap="square">
            <a:spAutoFit/>
          </a:bodyPr>
          <a:lstStyle/>
          <a:p>
            <a:pPr algn="just">
              <a:lnSpc>
                <a:spcPct val="150000"/>
              </a:lnSpc>
            </a:pPr>
            <a:r>
              <a:rPr lang="en-US" sz="2200" dirty="0">
                <a:latin typeface="Square721 BT" panose="020B0504020202060204" pitchFamily="34" charset="0"/>
              </a:rPr>
              <a:t>High bicarbonate alkalinity in soft water is produced by sodium and potassium carbonates which are more which are more soluble than calcium and magnesium carbonates that cause hardness. If Ca, Mg and FILTERSORB SP3 produce calcium carbonate (CaCO3) crystals, the pH present in the water remain same because gentle nucleation reaction on SP3 surface, no dramatic pH increase or decrease because of limestone is formed. The bases associated with ALKALINITY react with released CO2 and buffer pH changes. The pH of well buffered water is always between 7.2 - 7.6. In water treated with TAC with high and intense aggressive surface can reach dangerously low pH of 6.5 , causing corrosion.</a:t>
            </a:r>
            <a:endParaRPr lang="de-DE" sz="2200" dirty="0">
              <a:latin typeface="Square721 BT" panose="020B0504020202060204" pitchFamily="34" charset="0"/>
            </a:endParaRPr>
          </a:p>
        </p:txBody>
      </p:sp>
    </p:spTree>
    <p:extLst>
      <p:ext uri="{BB962C8B-B14F-4D97-AF65-F5344CB8AC3E}">
        <p14:creationId xmlns:p14="http://schemas.microsoft.com/office/powerpoint/2010/main" val="384601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Acidic Water</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6</a:t>
            </a:fld>
            <a:endParaRPr lang="de-DE"/>
          </a:p>
        </p:txBody>
      </p:sp>
      <p:sp>
        <p:nvSpPr>
          <p:cNvPr id="3" name="Rectangle 2"/>
          <p:cNvSpPr/>
          <p:nvPr/>
        </p:nvSpPr>
        <p:spPr>
          <a:xfrm>
            <a:off x="838200" y="1210244"/>
            <a:ext cx="11136085" cy="4893647"/>
          </a:xfrm>
          <a:prstGeom prst="rect">
            <a:avLst/>
          </a:prstGeom>
        </p:spPr>
        <p:txBody>
          <a:bodyPr wrap="square">
            <a:spAutoFit/>
          </a:bodyPr>
          <a:lstStyle/>
          <a:p>
            <a:pPr algn="just">
              <a:lnSpc>
                <a:spcPct val="150000"/>
              </a:lnSpc>
            </a:pPr>
            <a:r>
              <a:rPr lang="en-US" dirty="0">
                <a:latin typeface="Square721 BT" panose="020B0504020202060204" pitchFamily="34" charset="0"/>
              </a:rPr>
              <a:t>Metals such as Copper, Lead, Zinc are used for all piping systems. The metals more soluble in acidic environment and acidic water. The soluble FREE IONIC forms of all these metals are very toxic to human and animal life. High concentrations of Calcium and magnesium (bicarbonate hardness) prevents this effect [case study] of copper, Lead and Zinc at their sites of toxic action. Therefore Copper, Lead and Zinc are more toxic to all living organisms in soft water [case study] , acidic water with low total alkalinity. </a:t>
            </a:r>
          </a:p>
          <a:p>
            <a:pPr algn="just">
              <a:lnSpc>
                <a:spcPct val="150000"/>
              </a:lnSpc>
            </a:pPr>
            <a:endParaRPr lang="en-US" sz="1000" dirty="0">
              <a:latin typeface="Square721 BT" panose="020B0504020202060204" pitchFamily="34" charset="0"/>
            </a:endParaRPr>
          </a:p>
          <a:p>
            <a:pPr algn="just">
              <a:lnSpc>
                <a:spcPct val="150000"/>
              </a:lnSpc>
            </a:pPr>
            <a:r>
              <a:rPr lang="en-US" dirty="0">
                <a:latin typeface="Square721 BT" panose="020B0504020202060204" pitchFamily="34" charset="0"/>
              </a:rPr>
              <a:t>Ideally Surface water, Ground water or in any kind drinking water sources it should have a pH between 7.2 - 7.6 as well as moderate to high total alkalinity (150 - 300 mg/L, but never less than 100 mg/L) and a CaCO3 hardness of 200 mg/L to 400 ml/L. All the principals of chemistry (bicarbonate-carbonate) buffering are explained using a fundamental understanding </a:t>
            </a:r>
            <a:endParaRPr lang="de-DE" dirty="0">
              <a:latin typeface="Square721 BT" panose="020B0504020202060204" pitchFamily="34" charset="0"/>
            </a:endParaRPr>
          </a:p>
          <a:p>
            <a:pPr algn="just">
              <a:lnSpc>
                <a:spcPct val="150000"/>
              </a:lnSpc>
            </a:pPr>
            <a:endParaRPr lang="de-DE" dirty="0">
              <a:latin typeface="Square721 BT" panose="020B0504020202060204" pitchFamily="34" charset="0"/>
            </a:endParaRPr>
          </a:p>
        </p:txBody>
      </p:sp>
      <p:sp>
        <p:nvSpPr>
          <p:cNvPr id="7" name="Rectangle 6"/>
          <p:cNvSpPr/>
          <p:nvPr/>
        </p:nvSpPr>
        <p:spPr>
          <a:xfrm>
            <a:off x="838199" y="5894685"/>
            <a:ext cx="10924309" cy="923330"/>
          </a:xfrm>
          <a:prstGeom prst="rect">
            <a:avLst/>
          </a:prstGeom>
        </p:spPr>
        <p:txBody>
          <a:bodyPr wrap="square">
            <a:spAutoFit/>
          </a:bodyPr>
          <a:lstStyle/>
          <a:p>
            <a:pPr>
              <a:lnSpc>
                <a:spcPct val="150000"/>
              </a:lnSpc>
            </a:pPr>
            <a:r>
              <a:rPr lang="en-US" dirty="0">
                <a:latin typeface="Square721 BT" panose="020B0504020202060204" pitchFamily="34" charset="0"/>
              </a:rPr>
              <a:t>which is necessary for effective and healthful life of "all human beings". There is no way to avoid it ; Watch Water Quality is "WATER CHEMISTRY“.</a:t>
            </a:r>
            <a:endParaRPr lang="de-DE" dirty="0">
              <a:latin typeface="Square721 BT" panose="020B0504020202060204"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1669027695"/>
              </p:ext>
            </p:extLst>
          </p:nvPr>
        </p:nvGraphicFramePr>
        <p:xfrm>
          <a:off x="1097280" y="5603521"/>
          <a:ext cx="11448505" cy="396240"/>
        </p:xfrm>
        <a:graphic>
          <a:graphicData uri="http://schemas.openxmlformats.org/drawingml/2006/table">
            <a:tbl>
              <a:tblPr firstRow="1" bandRow="1">
                <a:tableStyleId>{2D5ABB26-0587-4C30-8999-92F81FD0307C}</a:tableStyleId>
              </a:tblPr>
              <a:tblGrid>
                <a:gridCol w="2289701">
                  <a:extLst>
                    <a:ext uri="{9D8B030D-6E8A-4147-A177-3AD203B41FA5}">
                      <a16:colId xmlns:a16="http://schemas.microsoft.com/office/drawing/2014/main" val="559248339"/>
                    </a:ext>
                  </a:extLst>
                </a:gridCol>
                <a:gridCol w="2289701">
                  <a:extLst>
                    <a:ext uri="{9D8B030D-6E8A-4147-A177-3AD203B41FA5}">
                      <a16:colId xmlns:a16="http://schemas.microsoft.com/office/drawing/2014/main" val="2152033631"/>
                    </a:ext>
                  </a:extLst>
                </a:gridCol>
                <a:gridCol w="2250005">
                  <a:extLst>
                    <a:ext uri="{9D8B030D-6E8A-4147-A177-3AD203B41FA5}">
                      <a16:colId xmlns:a16="http://schemas.microsoft.com/office/drawing/2014/main" val="4186182494"/>
                    </a:ext>
                  </a:extLst>
                </a:gridCol>
                <a:gridCol w="2329397">
                  <a:extLst>
                    <a:ext uri="{9D8B030D-6E8A-4147-A177-3AD203B41FA5}">
                      <a16:colId xmlns:a16="http://schemas.microsoft.com/office/drawing/2014/main" val="1217929747"/>
                    </a:ext>
                  </a:extLst>
                </a:gridCol>
                <a:gridCol w="2289701">
                  <a:extLst>
                    <a:ext uri="{9D8B030D-6E8A-4147-A177-3AD203B41FA5}">
                      <a16:colId xmlns:a16="http://schemas.microsoft.com/office/drawing/2014/main" val="2334933078"/>
                    </a:ext>
                  </a:extLst>
                </a:gridCol>
              </a:tblGrid>
              <a:tr h="155439">
                <a:tc>
                  <a:txBody>
                    <a:bodyPr/>
                    <a:lstStyle/>
                    <a:p>
                      <a:pPr marL="285750" indent="-285750">
                        <a:buFont typeface="Arial" panose="020B0604020202020204" pitchFamily="34" charset="0"/>
                        <a:buChar char="•"/>
                      </a:pPr>
                      <a:r>
                        <a:rPr lang="de-DE" sz="2000" dirty="0"/>
                        <a:t>pH</a:t>
                      </a:r>
                    </a:p>
                  </a:txBody>
                  <a:tcPr/>
                </a:tc>
                <a:tc>
                  <a:txBody>
                    <a:bodyPr/>
                    <a:lstStyle/>
                    <a:p>
                      <a:pPr marL="285750" indent="-285750">
                        <a:buFont typeface="Arial" panose="020B0604020202020204" pitchFamily="34" charset="0"/>
                        <a:buChar char="•"/>
                      </a:pPr>
                      <a:r>
                        <a:rPr lang="de-DE" sz="2000" dirty="0"/>
                        <a:t>Co2</a:t>
                      </a:r>
                    </a:p>
                  </a:txBody>
                  <a:tcPr/>
                </a:tc>
                <a:tc>
                  <a:txBody>
                    <a:bodyPr/>
                    <a:lstStyle/>
                    <a:p>
                      <a:r>
                        <a:rPr lang="de-DE" sz="2000" dirty="0"/>
                        <a:t>and</a:t>
                      </a:r>
                    </a:p>
                  </a:txBody>
                  <a:tcPr/>
                </a:tc>
                <a:tc>
                  <a:txBody>
                    <a:bodyPr/>
                    <a:lstStyle/>
                    <a:p>
                      <a:pPr marL="285750" indent="-285750">
                        <a:buFont typeface="Arial" panose="020B0604020202020204" pitchFamily="34" charset="0"/>
                        <a:buChar char="•"/>
                      </a:pPr>
                      <a:r>
                        <a:rPr lang="de-DE" sz="2000" dirty="0"/>
                        <a:t>hardness of water</a:t>
                      </a:r>
                    </a:p>
                  </a:txBody>
                  <a:tcPr/>
                </a:tc>
                <a:tc>
                  <a:txBody>
                    <a:bodyPr/>
                    <a:lstStyle/>
                    <a:p>
                      <a:endParaRPr lang="de-DE" sz="2000" dirty="0"/>
                    </a:p>
                  </a:txBody>
                  <a:tcPr/>
                </a:tc>
                <a:extLst>
                  <a:ext uri="{0D108BD9-81ED-4DB2-BD59-A6C34878D82A}">
                    <a16:rowId xmlns:a16="http://schemas.microsoft.com/office/drawing/2014/main" val="4216897904"/>
                  </a:ext>
                </a:extLst>
              </a:tr>
            </a:tbl>
          </a:graphicData>
        </a:graphic>
      </p:graphicFrame>
    </p:spTree>
    <p:extLst>
      <p:ext uri="{BB962C8B-B14F-4D97-AF65-F5344CB8AC3E}">
        <p14:creationId xmlns:p14="http://schemas.microsoft.com/office/powerpoint/2010/main" val="3835180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Scale and Corrosion</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a:xfrm>
            <a:off x="8610600" y="6424930"/>
            <a:ext cx="2743200" cy="365125"/>
          </a:xfrm>
        </p:spPr>
        <p:txBody>
          <a:bodyPr/>
          <a:lstStyle/>
          <a:p>
            <a:fld id="{DFE5D2CA-3354-46DE-9FAD-FDD45211DBD7}" type="slidenum">
              <a:rPr lang="de-DE" smtClean="0"/>
              <a:t>7</a:t>
            </a:fld>
            <a:endParaRPr lang="de-DE"/>
          </a:p>
        </p:txBody>
      </p:sp>
      <p:sp>
        <p:nvSpPr>
          <p:cNvPr id="3" name="Rectangle 2"/>
          <p:cNvSpPr/>
          <p:nvPr/>
        </p:nvSpPr>
        <p:spPr>
          <a:xfrm flipH="1">
            <a:off x="838200" y="1340902"/>
            <a:ext cx="3895143" cy="461665"/>
          </a:xfrm>
          <a:prstGeom prst="rect">
            <a:avLst/>
          </a:prstGeom>
        </p:spPr>
        <p:txBody>
          <a:bodyPr wrap="square">
            <a:spAutoFit/>
          </a:bodyPr>
          <a:lstStyle/>
          <a:p>
            <a:r>
              <a:rPr lang="de-DE" sz="2400" dirty="0">
                <a:latin typeface="Square721 BT" panose="020B0504020202060204" pitchFamily="34" charset="0"/>
              </a:rPr>
              <a:t>Either</a:t>
            </a:r>
          </a:p>
        </p:txBody>
      </p:sp>
      <p:sp>
        <p:nvSpPr>
          <p:cNvPr id="6" name="Rectangle 5"/>
          <p:cNvSpPr/>
          <p:nvPr/>
        </p:nvSpPr>
        <p:spPr>
          <a:xfrm>
            <a:off x="853440" y="1829207"/>
            <a:ext cx="2188420" cy="369332"/>
          </a:xfrm>
          <a:prstGeom prst="rect">
            <a:avLst/>
          </a:prstGeom>
        </p:spPr>
        <p:txBody>
          <a:bodyPr wrap="none">
            <a:spAutoFit/>
          </a:bodyPr>
          <a:lstStyle/>
          <a:p>
            <a:pPr marL="285750" indent="-285750">
              <a:buFont typeface="Arial" panose="020B0604020202020204" pitchFamily="34" charset="0"/>
              <a:buChar char="•"/>
            </a:pPr>
            <a:r>
              <a:rPr lang="de-DE" dirty="0">
                <a:latin typeface="Square721 BT" panose="020B0504020202060204" pitchFamily="34" charset="0"/>
              </a:rPr>
              <a:t>CORROSION or</a:t>
            </a:r>
          </a:p>
        </p:txBody>
      </p:sp>
      <p:sp>
        <p:nvSpPr>
          <p:cNvPr id="7" name="Rectangle 6"/>
          <p:cNvSpPr/>
          <p:nvPr/>
        </p:nvSpPr>
        <p:spPr>
          <a:xfrm>
            <a:off x="853440" y="2145713"/>
            <a:ext cx="1552797" cy="369332"/>
          </a:xfrm>
          <a:prstGeom prst="rect">
            <a:avLst/>
          </a:prstGeom>
        </p:spPr>
        <p:txBody>
          <a:bodyPr wrap="none">
            <a:spAutoFit/>
          </a:bodyPr>
          <a:lstStyle/>
          <a:p>
            <a:pPr marL="285750" indent="-285750">
              <a:buFont typeface="Arial" panose="020B0604020202020204" pitchFamily="34" charset="0"/>
              <a:buChar char="•"/>
            </a:pPr>
            <a:r>
              <a:rPr lang="de-DE" dirty="0">
                <a:latin typeface="Square721 BT" panose="020B0504020202060204" pitchFamily="34" charset="0"/>
              </a:rPr>
              <a:t>SCALE or</a:t>
            </a:r>
          </a:p>
        </p:txBody>
      </p:sp>
      <p:sp>
        <p:nvSpPr>
          <p:cNvPr id="8" name="Rectangle 7"/>
          <p:cNvSpPr/>
          <p:nvPr/>
        </p:nvSpPr>
        <p:spPr>
          <a:xfrm>
            <a:off x="853440" y="2439495"/>
            <a:ext cx="10651436" cy="3785652"/>
          </a:xfrm>
          <a:prstGeom prst="rect">
            <a:avLst/>
          </a:prstGeom>
        </p:spPr>
        <p:txBody>
          <a:bodyPr wrap="square">
            <a:spAutoFit/>
          </a:bodyPr>
          <a:lstStyle/>
          <a:p>
            <a:pPr algn="just">
              <a:lnSpc>
                <a:spcPct val="150000"/>
              </a:lnSpc>
            </a:pPr>
            <a:r>
              <a:rPr lang="en-US" sz="2000" dirty="0">
                <a:latin typeface="Square721 BT" panose="020B0504020202060204" pitchFamily="34" charset="0"/>
              </a:rPr>
              <a:t>both increase in head loss through the lines and a major increase in pumping costs. The worst effect of corrosion is after using the water softeners. Every water softeners will bring "RED WATER" at household taps. This rusty water contains hydrated iron hydroxide suspended as particles and cause the water to turn "RED". It causes staining of household appliances and clothes laundered in such water is also stained. Since the water is used for human consumption, CORROSION of metals such as IRON, LEAD, and COPPER caused by WATER SOFTENER cannot be used.</a:t>
            </a:r>
            <a:endParaRPr lang="de-DE" sz="2000" dirty="0">
              <a:latin typeface="Square721 BT" panose="020B0504020202060204" pitchFamily="34" charset="0"/>
            </a:endParaRPr>
          </a:p>
        </p:txBody>
      </p:sp>
    </p:spTree>
    <p:extLst>
      <p:ext uri="{BB962C8B-B14F-4D97-AF65-F5344CB8AC3E}">
        <p14:creationId xmlns:p14="http://schemas.microsoft.com/office/powerpoint/2010/main" val="556256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Treatment Method</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8</a:t>
            </a:fld>
            <a:endParaRPr lang="de-DE"/>
          </a:p>
        </p:txBody>
      </p:sp>
      <p:sp>
        <p:nvSpPr>
          <p:cNvPr id="3" name="Rectangle 2"/>
          <p:cNvSpPr/>
          <p:nvPr/>
        </p:nvSpPr>
        <p:spPr>
          <a:xfrm>
            <a:off x="838200" y="1210244"/>
            <a:ext cx="11136085" cy="5493812"/>
          </a:xfrm>
          <a:prstGeom prst="rect">
            <a:avLst/>
          </a:prstGeom>
        </p:spPr>
        <p:txBody>
          <a:bodyPr wrap="square">
            <a:spAutoFit/>
          </a:bodyPr>
          <a:lstStyle/>
          <a:p>
            <a:pPr algn="just">
              <a:lnSpc>
                <a:spcPct val="150000"/>
              </a:lnSpc>
            </a:pPr>
            <a:r>
              <a:rPr lang="en-US" dirty="0">
                <a:latin typeface="Square721 BT" panose="020B0504020202060204" pitchFamily="34" charset="0"/>
              </a:rPr>
              <a:t>The only method for economical protection which can be applied is the adjustment of the "High Water Quality" so that a thin deposit of CALCIUM- CARBONATE develops in the pipes. And this requires</a:t>
            </a:r>
          </a:p>
          <a:p>
            <a:pPr algn="ctr">
              <a:lnSpc>
                <a:spcPct val="150000"/>
              </a:lnSpc>
            </a:pPr>
            <a:r>
              <a:rPr lang="de-DE" dirty="0">
                <a:latin typeface="Square721 BT" panose="020B0504020202060204" pitchFamily="34" charset="0"/>
              </a:rPr>
              <a:t>ADJUSTMENT OF THE pH</a:t>
            </a:r>
          </a:p>
          <a:p>
            <a:pPr algn="just">
              <a:lnSpc>
                <a:spcPct val="150000"/>
              </a:lnSpc>
            </a:pPr>
            <a:r>
              <a:rPr lang="en-US" dirty="0">
                <a:latin typeface="Square721 BT" panose="020B0504020202060204" pitchFamily="34" charset="0"/>
              </a:rPr>
              <a:t>of the water to a point it is containing crystals of “CALCIUM CARBONATE“</a:t>
            </a:r>
          </a:p>
          <a:p>
            <a:pPr algn="just">
              <a:lnSpc>
                <a:spcPct val="150000"/>
              </a:lnSpc>
            </a:pPr>
            <a:r>
              <a:rPr lang="en-US" dirty="0">
                <a:latin typeface="Square721 BT" panose="020B0504020202060204" pitchFamily="34" charset="0"/>
              </a:rPr>
              <a:t>using FILTERSORB SP3 and corrosion is retarded by the film of "CALCIUM CARBONATE", but the deposit will not interfere with the flow.</a:t>
            </a:r>
          </a:p>
          <a:p>
            <a:pPr algn="just">
              <a:lnSpc>
                <a:spcPct val="150000"/>
              </a:lnSpc>
            </a:pPr>
            <a:r>
              <a:rPr lang="en-US" dirty="0">
                <a:latin typeface="Square721 BT" panose="020B0504020202060204" pitchFamily="34" charset="0"/>
              </a:rPr>
              <a:t>ION EXCHANGE resins such as Strong ACID Cation or Weak ACID cation With SODIUM CHLORIDES and HYDROGEN CHLORIDES which have been used to regenerate resins are the major cause of corrosion in water treatment.</a:t>
            </a:r>
          </a:p>
          <a:p>
            <a:pPr marL="285750" indent="-285750" algn="just">
              <a:lnSpc>
                <a:spcPct val="150000"/>
              </a:lnSpc>
              <a:buFont typeface="Arial" panose="020B0604020202020204" pitchFamily="34" charset="0"/>
              <a:buChar char="•"/>
            </a:pPr>
            <a:r>
              <a:rPr lang="en-US" dirty="0">
                <a:latin typeface="Square721 BT" panose="020B0504020202060204" pitchFamily="34" charset="0"/>
              </a:rPr>
              <a:t>Case study ………using sodium chlorides</a:t>
            </a:r>
          </a:p>
          <a:p>
            <a:pPr marL="285750" indent="-285750">
              <a:lnSpc>
                <a:spcPct val="150000"/>
              </a:lnSpc>
              <a:buFont typeface="Arial" panose="020B0604020202020204" pitchFamily="34" charset="0"/>
              <a:buChar char="•"/>
            </a:pPr>
            <a:r>
              <a:rPr lang="en-US" u="sng" dirty="0">
                <a:latin typeface="Square721 BT" panose="020B0504020202060204" pitchFamily="34" charset="0"/>
              </a:rPr>
              <a:t>Case study ………using hydrochloric acid</a:t>
            </a:r>
          </a:p>
          <a:p>
            <a:pPr algn="ctr">
              <a:lnSpc>
                <a:spcPct val="150000"/>
              </a:lnSpc>
            </a:pPr>
            <a:r>
              <a:rPr lang="en-US" u="sng" dirty="0">
                <a:latin typeface="Square721 BT" panose="020B0504020202060204" pitchFamily="34" charset="0"/>
              </a:rPr>
              <a:t>CALCIUM CARBONATE </a:t>
            </a:r>
            <a:r>
              <a:rPr lang="en-US" dirty="0">
                <a:latin typeface="Square721 BT" panose="020B0504020202060204" pitchFamily="34" charset="0"/>
              </a:rPr>
              <a:t>is not soluble in water but only soluble in acids. </a:t>
            </a:r>
            <a:endParaRPr lang="de-DE" dirty="0">
              <a:latin typeface="Square721 BT" panose="020B0504020202060204" pitchFamily="34" charset="0"/>
            </a:endParaRPr>
          </a:p>
        </p:txBody>
      </p:sp>
    </p:spTree>
    <p:extLst>
      <p:ext uri="{BB962C8B-B14F-4D97-AF65-F5344CB8AC3E}">
        <p14:creationId xmlns:p14="http://schemas.microsoft.com/office/powerpoint/2010/main" val="1858456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pH Adjustment</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9</a:t>
            </a:fld>
            <a:endParaRPr lang="de-DE"/>
          </a:p>
        </p:txBody>
      </p:sp>
      <p:sp>
        <p:nvSpPr>
          <p:cNvPr id="3" name="Rectangle 2"/>
          <p:cNvSpPr/>
          <p:nvPr/>
        </p:nvSpPr>
        <p:spPr>
          <a:xfrm>
            <a:off x="787828" y="3676590"/>
            <a:ext cx="11186457" cy="2862322"/>
          </a:xfrm>
          <a:prstGeom prst="rect">
            <a:avLst/>
          </a:prstGeom>
        </p:spPr>
        <p:txBody>
          <a:bodyPr wrap="square">
            <a:spAutoFit/>
          </a:bodyPr>
          <a:lstStyle/>
          <a:p>
            <a:pPr algn="just">
              <a:lnSpc>
                <a:spcPct val="150000"/>
              </a:lnSpc>
            </a:pPr>
            <a:r>
              <a:rPr lang="en-US" sz="2000" dirty="0">
                <a:latin typeface="Square721 BT" panose="020B0504020202060204" pitchFamily="34" charset="0"/>
              </a:rPr>
              <a:t>A. pH and carbon dioxide [FACT] The pH which indicates whether water is acidic (low) or basic (high). pH indicates the hydrogen ion concentration in water and is defined as the negative logarithm of the molar hydrogen ion concentration (-log[H+]). Water is considered acidic when pH is below 7 (TAC) and basic when pH is above 7 (NAC). Most pH value encountered fall between 6.8 and 6.5. The recommended pH range for (healthy water) is 7.2 to 7.6 (Figure 1). Human body have an average blood pH of 7.4.</a:t>
            </a:r>
            <a:endParaRPr lang="de-DE" sz="2000" dirty="0">
              <a:latin typeface="Square721 BT" panose="020B0504020202060204" pitchFamily="34" charset="0"/>
            </a:endParaRPr>
          </a:p>
        </p:txBody>
      </p:sp>
      <p:sp>
        <p:nvSpPr>
          <p:cNvPr id="6" name="Rectangle 5"/>
          <p:cNvSpPr/>
          <p:nvPr/>
        </p:nvSpPr>
        <p:spPr>
          <a:xfrm>
            <a:off x="2540122" y="2475670"/>
            <a:ext cx="2049875" cy="992273"/>
          </a:xfrm>
          <a:prstGeom prst="rect">
            <a:avLst/>
          </a:prstGeom>
          <a:gradFill flip="none" rotWithShape="1">
            <a:gsLst>
              <a:gs pos="0">
                <a:srgbClr val="6B9AD0">
                  <a:tint val="66000"/>
                  <a:satMod val="160000"/>
                </a:srgbClr>
              </a:gs>
              <a:gs pos="50000">
                <a:srgbClr val="6B9AD0">
                  <a:tint val="44500"/>
                  <a:satMod val="160000"/>
                </a:srgbClr>
              </a:gs>
              <a:gs pos="100000">
                <a:srgbClr val="6B9AD0">
                  <a:tint val="23500"/>
                  <a:satMod val="160000"/>
                </a:srgbClr>
              </a:gs>
            </a:gsLst>
            <a:lin ang="5400000" scaled="1"/>
            <a:tileRect/>
          </a:gradFill>
          <a:ln>
            <a:solidFill>
              <a:srgbClr val="6B9A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00440" algn="ctr"/>
            <a:r>
              <a:rPr lang="de-DE" b="1" dirty="0">
                <a:solidFill>
                  <a:schemeClr val="bg1"/>
                </a:solidFill>
                <a:latin typeface="Square721 BT" panose="020B0504020202060204" pitchFamily="34" charset="0"/>
              </a:rPr>
              <a:t>Low till pH 0 More OH-Ions</a:t>
            </a:r>
          </a:p>
        </p:txBody>
      </p:sp>
      <p:sp>
        <p:nvSpPr>
          <p:cNvPr id="7" name="Rectangle 6"/>
          <p:cNvSpPr/>
          <p:nvPr/>
        </p:nvSpPr>
        <p:spPr>
          <a:xfrm>
            <a:off x="7310242" y="1483397"/>
            <a:ext cx="2049875" cy="992273"/>
          </a:xfrm>
          <a:prstGeom prst="rect">
            <a:avLst/>
          </a:prstGeom>
          <a:gradFill flip="none" rotWithShape="1">
            <a:gsLst>
              <a:gs pos="0">
                <a:srgbClr val="6B9AD0">
                  <a:tint val="66000"/>
                  <a:satMod val="160000"/>
                </a:srgbClr>
              </a:gs>
              <a:gs pos="50000">
                <a:srgbClr val="6B9AD0">
                  <a:tint val="44500"/>
                  <a:satMod val="160000"/>
                </a:srgbClr>
              </a:gs>
              <a:gs pos="100000">
                <a:srgbClr val="6B9AD0">
                  <a:tint val="23500"/>
                  <a:satMod val="160000"/>
                </a:srgbClr>
              </a:gs>
            </a:gsLst>
            <a:lin ang="5400000" scaled="1"/>
            <a:tileRect/>
          </a:gradFill>
          <a:ln>
            <a:solidFill>
              <a:srgbClr val="6B9A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00440" algn="ctr"/>
            <a:r>
              <a:rPr lang="de-DE" b="1" dirty="0">
                <a:solidFill>
                  <a:schemeClr val="bg1"/>
                </a:solidFill>
                <a:latin typeface="Square721 BT" panose="020B0504020202060204" pitchFamily="34" charset="0"/>
              </a:rPr>
              <a:t>High till pH 1</a:t>
            </a:r>
          </a:p>
        </p:txBody>
      </p:sp>
      <p:sp>
        <p:nvSpPr>
          <p:cNvPr id="8" name="Rectangle 7"/>
          <p:cNvSpPr/>
          <p:nvPr/>
        </p:nvSpPr>
        <p:spPr>
          <a:xfrm>
            <a:off x="5199443" y="1999923"/>
            <a:ext cx="1624163" cy="923330"/>
          </a:xfrm>
          <a:prstGeom prst="rect">
            <a:avLst/>
          </a:prstGeom>
          <a:ln w="38100">
            <a:solidFill>
              <a:srgbClr val="FFFFFF"/>
            </a:solidFill>
          </a:ln>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algn="ctr"/>
            <a:r>
              <a:rPr lang="en-US" sz="5400" b="1" cap="none" spc="0" dirty="0">
                <a:ln w="28575">
                  <a:solidFill>
                    <a:srgbClr val="5C8FCA"/>
                  </a:solidFill>
                  <a:prstDash val="solid"/>
                </a:ln>
                <a:solidFill>
                  <a:schemeClr val="tx1">
                    <a:lumMod val="65000"/>
                    <a:lumOff val="35000"/>
                  </a:schemeClr>
                </a:solidFill>
                <a:effectLst>
                  <a:outerShdw blurRad="38100" dist="22860" dir="5400000" algn="tl" rotWithShape="0">
                    <a:srgbClr val="000000">
                      <a:alpha val="30000"/>
                    </a:srgbClr>
                  </a:outerShdw>
                </a:effectLst>
                <a:latin typeface="Square721 BT" panose="020B0504020202060204" pitchFamily="34" charset="0"/>
              </a:rPr>
              <a:t>pH7</a:t>
            </a:r>
          </a:p>
        </p:txBody>
      </p:sp>
      <p:sp>
        <p:nvSpPr>
          <p:cNvPr id="9" name="Rectangle 8"/>
          <p:cNvSpPr/>
          <p:nvPr/>
        </p:nvSpPr>
        <p:spPr>
          <a:xfrm>
            <a:off x="7310242" y="2448586"/>
            <a:ext cx="1731564" cy="523220"/>
          </a:xfrm>
          <a:prstGeom prst="rect">
            <a:avLst/>
          </a:prstGeom>
        </p:spPr>
        <p:txBody>
          <a:bodyPr wrap="none">
            <a:spAutoFit/>
          </a:bodyPr>
          <a:lstStyle/>
          <a:p>
            <a:r>
              <a:rPr lang="en-US" sz="1400" dirty="0">
                <a:latin typeface="Square721 BT" panose="020B0504020202060204" pitchFamily="34" charset="0"/>
              </a:rPr>
              <a:t>Nucleation (NAC) </a:t>
            </a:r>
          </a:p>
          <a:p>
            <a:r>
              <a:rPr lang="en-US" sz="1400" dirty="0">
                <a:latin typeface="Square721 BT" panose="020B0504020202060204" pitchFamily="34" charset="0"/>
              </a:rPr>
              <a:t>pH 7.2 – 7.6</a:t>
            </a:r>
            <a:endParaRPr lang="de-DE" sz="1400" dirty="0">
              <a:latin typeface="Square721 BT" panose="020B0504020202060204" pitchFamily="34" charset="0"/>
            </a:endParaRPr>
          </a:p>
        </p:txBody>
      </p:sp>
      <p:cxnSp>
        <p:nvCxnSpPr>
          <p:cNvPr id="11" name="Straight Arrow Connector 10"/>
          <p:cNvCxnSpPr/>
          <p:nvPr/>
        </p:nvCxnSpPr>
        <p:spPr>
          <a:xfrm>
            <a:off x="6743650" y="2315122"/>
            <a:ext cx="492850" cy="1045"/>
          </a:xfrm>
          <a:prstGeom prst="straightConnector1">
            <a:avLst/>
          </a:prstGeom>
          <a:ln w="38100">
            <a:solidFill>
              <a:srgbClr val="528BCC"/>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4654155" y="2602474"/>
            <a:ext cx="549453" cy="1406"/>
          </a:xfrm>
          <a:prstGeom prst="straightConnector1">
            <a:avLst/>
          </a:prstGeom>
          <a:ln w="38100">
            <a:solidFill>
              <a:srgbClr val="528BCC"/>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8244106" y="3098611"/>
            <a:ext cx="1116011" cy="369332"/>
          </a:xfrm>
          <a:prstGeom prst="rect">
            <a:avLst/>
          </a:prstGeom>
          <a:noFill/>
        </p:spPr>
        <p:txBody>
          <a:bodyPr wrap="none" rtlCol="0">
            <a:spAutoFit/>
          </a:bodyPr>
          <a:lstStyle/>
          <a:p>
            <a:r>
              <a:rPr lang="de-DE" dirty="0">
                <a:latin typeface="Square721 BT" panose="020B0504020202060204" pitchFamily="34" charset="0"/>
              </a:rPr>
              <a:t>Figure 1</a:t>
            </a:r>
          </a:p>
        </p:txBody>
      </p:sp>
      <p:sp>
        <p:nvSpPr>
          <p:cNvPr id="22" name="Rectangle 21"/>
          <p:cNvSpPr/>
          <p:nvPr/>
        </p:nvSpPr>
        <p:spPr>
          <a:xfrm>
            <a:off x="6897348" y="1071841"/>
            <a:ext cx="678303" cy="923330"/>
          </a:xfrm>
          <a:prstGeom prst="rect">
            <a:avLst/>
          </a:prstGeom>
          <a:noFill/>
          <a:ln>
            <a:noFill/>
          </a:ln>
        </p:spPr>
        <p:style>
          <a:lnRef idx="0">
            <a:scrgbClr r="0" g="0" b="0"/>
          </a:lnRef>
          <a:fillRef idx="0">
            <a:scrgbClr r="0" g="0" b="0"/>
          </a:fillRef>
          <a:effectRef idx="0">
            <a:scrgbClr r="0" g="0" b="0"/>
          </a:effectRef>
          <a:fontRef idx="minor">
            <a:schemeClr val="accent1"/>
          </a:fontRef>
        </p:style>
        <p:txBody>
          <a:bodyPr wrap="square" lIns="91440" tIns="45720" rIns="91440" bIns="45720">
            <a:spAutoFit/>
          </a:bodyPr>
          <a:lstStyle/>
          <a:p>
            <a:pPr algn="ctr"/>
            <a:r>
              <a:rPr lang="en-US" sz="5400" b="1" cap="none" spc="0" dirty="0">
                <a:ln w="28575">
                  <a:noFill/>
                  <a:prstDash val="solid"/>
                </a:ln>
                <a:gradFill flip="none" rotWithShape="1">
                  <a:gsLst>
                    <a:gs pos="0">
                      <a:srgbClr val="B1CAE6">
                        <a:tint val="66000"/>
                        <a:satMod val="160000"/>
                      </a:srgbClr>
                    </a:gs>
                    <a:gs pos="50000">
                      <a:srgbClr val="B1CAE6">
                        <a:tint val="44500"/>
                        <a:satMod val="160000"/>
                      </a:srgbClr>
                    </a:gs>
                    <a:gs pos="100000">
                      <a:srgbClr val="B1CAE6">
                        <a:tint val="23500"/>
                        <a:satMod val="160000"/>
                      </a:srgbClr>
                    </a:gs>
                  </a:gsLst>
                  <a:lin ang="5400000" scaled="1"/>
                  <a:tileRect/>
                </a:gradFill>
                <a:effectLst>
                  <a:outerShdw blurRad="38100" dist="22860" dir="5400000" algn="tl" rotWithShape="0">
                    <a:srgbClr val="000000">
                      <a:alpha val="30000"/>
                    </a:srgbClr>
                  </a:outerShdw>
                </a:effectLst>
                <a:latin typeface="Square721 BT" panose="020B0504020202060204" pitchFamily="34" charset="0"/>
              </a:rPr>
              <a:t>A</a:t>
            </a:r>
          </a:p>
        </p:txBody>
      </p:sp>
      <p:sp>
        <p:nvSpPr>
          <p:cNvPr id="23" name="Rectangle 22"/>
          <p:cNvSpPr/>
          <p:nvPr/>
        </p:nvSpPr>
        <p:spPr>
          <a:xfrm>
            <a:off x="2124045" y="1957873"/>
            <a:ext cx="678303" cy="923330"/>
          </a:xfrm>
          <a:prstGeom prst="rect">
            <a:avLst/>
          </a:prstGeom>
          <a:noFill/>
          <a:ln>
            <a:noFill/>
          </a:ln>
        </p:spPr>
        <p:style>
          <a:lnRef idx="0">
            <a:scrgbClr r="0" g="0" b="0"/>
          </a:lnRef>
          <a:fillRef idx="0">
            <a:scrgbClr r="0" g="0" b="0"/>
          </a:fillRef>
          <a:effectRef idx="0">
            <a:scrgbClr r="0" g="0" b="0"/>
          </a:effectRef>
          <a:fontRef idx="minor">
            <a:schemeClr val="accent1"/>
          </a:fontRef>
        </p:style>
        <p:txBody>
          <a:bodyPr wrap="square" lIns="91440" tIns="45720" rIns="91440" bIns="45720">
            <a:spAutoFit/>
          </a:bodyPr>
          <a:lstStyle/>
          <a:p>
            <a:pPr algn="ctr"/>
            <a:r>
              <a:rPr lang="en-US" sz="5400" b="1" cap="none" spc="0" dirty="0">
                <a:ln w="28575">
                  <a:noFill/>
                  <a:prstDash val="solid"/>
                </a:ln>
                <a:gradFill flip="none" rotWithShape="1">
                  <a:gsLst>
                    <a:gs pos="0">
                      <a:srgbClr val="B1CAE6">
                        <a:tint val="66000"/>
                        <a:satMod val="160000"/>
                      </a:srgbClr>
                    </a:gs>
                    <a:gs pos="50000">
                      <a:srgbClr val="B1CAE6">
                        <a:tint val="44500"/>
                        <a:satMod val="160000"/>
                      </a:srgbClr>
                    </a:gs>
                    <a:gs pos="100000">
                      <a:srgbClr val="B1CAE6">
                        <a:tint val="23500"/>
                        <a:satMod val="160000"/>
                      </a:srgbClr>
                    </a:gs>
                  </a:gsLst>
                  <a:lin ang="5400000" scaled="1"/>
                  <a:tileRect/>
                </a:gradFill>
                <a:effectLst>
                  <a:outerShdw blurRad="38100" dist="22860" dir="5400000" algn="tl" rotWithShape="0">
                    <a:srgbClr val="000000">
                      <a:alpha val="30000"/>
                    </a:srgbClr>
                  </a:outerShdw>
                </a:effectLst>
                <a:latin typeface="Square721 BT" panose="020B0504020202060204" pitchFamily="34" charset="0"/>
              </a:rPr>
              <a:t>B</a:t>
            </a:r>
          </a:p>
        </p:txBody>
      </p:sp>
      <p:sp>
        <p:nvSpPr>
          <p:cNvPr id="24" name="Rectangle 23"/>
          <p:cNvSpPr/>
          <p:nvPr/>
        </p:nvSpPr>
        <p:spPr>
          <a:xfrm>
            <a:off x="6897348" y="1060437"/>
            <a:ext cx="704039" cy="923330"/>
          </a:xfrm>
          <a:prstGeom prst="rect">
            <a:avLst/>
          </a:prstGeom>
          <a:noFill/>
          <a:ln>
            <a:noFill/>
          </a:ln>
        </p:spPr>
        <p:style>
          <a:lnRef idx="0">
            <a:scrgbClr r="0" g="0" b="0"/>
          </a:lnRef>
          <a:fillRef idx="0">
            <a:scrgbClr r="0" g="0" b="0"/>
          </a:fillRef>
          <a:effectRef idx="0">
            <a:scrgbClr r="0" g="0" b="0"/>
          </a:effectRef>
          <a:fontRef idx="minor">
            <a:schemeClr val="accent1"/>
          </a:fontRef>
        </p:style>
        <p:txBody>
          <a:bodyPr wrap="none" lIns="91440" tIns="45720" rIns="91440" bIns="45720">
            <a:spAutoFit/>
          </a:bodyPr>
          <a:lstStyle/>
          <a:p>
            <a:pPr algn="ctr"/>
            <a:r>
              <a:rPr lang="en-US" sz="5400" b="1" cap="none" spc="0" dirty="0">
                <a:ln w="28575">
                  <a:solidFill>
                    <a:srgbClr val="5C8FCA"/>
                  </a:solidFill>
                  <a:prstDash val="solid"/>
                </a:ln>
                <a:solidFill>
                  <a:schemeClr val="tx1">
                    <a:lumMod val="65000"/>
                    <a:lumOff val="35000"/>
                  </a:schemeClr>
                </a:solidFill>
                <a:effectLst>
                  <a:outerShdw blurRad="38100" dist="22860" dir="5400000" algn="tl" rotWithShape="0">
                    <a:srgbClr val="000000">
                      <a:alpha val="30000"/>
                    </a:srgbClr>
                  </a:outerShdw>
                </a:effectLst>
                <a:latin typeface="Square721 BT" panose="020B0504020202060204" pitchFamily="34" charset="0"/>
              </a:rPr>
              <a:t>A</a:t>
            </a:r>
          </a:p>
        </p:txBody>
      </p:sp>
      <p:sp>
        <p:nvSpPr>
          <p:cNvPr id="25" name="Rectangle 24"/>
          <p:cNvSpPr/>
          <p:nvPr/>
        </p:nvSpPr>
        <p:spPr>
          <a:xfrm>
            <a:off x="2119993" y="1957873"/>
            <a:ext cx="686406" cy="923330"/>
          </a:xfrm>
          <a:prstGeom prst="rect">
            <a:avLst/>
          </a:prstGeom>
          <a:noFill/>
          <a:ln>
            <a:noFill/>
          </a:ln>
        </p:spPr>
        <p:style>
          <a:lnRef idx="0">
            <a:scrgbClr r="0" g="0" b="0"/>
          </a:lnRef>
          <a:fillRef idx="0">
            <a:scrgbClr r="0" g="0" b="0"/>
          </a:fillRef>
          <a:effectRef idx="0">
            <a:scrgbClr r="0" g="0" b="0"/>
          </a:effectRef>
          <a:fontRef idx="minor">
            <a:schemeClr val="accent1"/>
          </a:fontRef>
        </p:style>
        <p:txBody>
          <a:bodyPr wrap="none" lIns="91440" tIns="45720" rIns="91440" bIns="45720">
            <a:spAutoFit/>
          </a:bodyPr>
          <a:lstStyle/>
          <a:p>
            <a:pPr algn="ctr"/>
            <a:r>
              <a:rPr lang="en-US" sz="5400" b="1" dirty="0">
                <a:ln w="28575">
                  <a:solidFill>
                    <a:srgbClr val="5C8FCA"/>
                  </a:solidFill>
                  <a:prstDash val="solid"/>
                </a:ln>
                <a:solidFill>
                  <a:schemeClr val="tx1">
                    <a:lumMod val="65000"/>
                    <a:lumOff val="35000"/>
                  </a:schemeClr>
                </a:solidFill>
                <a:effectLst>
                  <a:outerShdw blurRad="38100" dist="22860" dir="5400000" algn="tl" rotWithShape="0">
                    <a:srgbClr val="000000">
                      <a:alpha val="30000"/>
                    </a:srgbClr>
                  </a:outerShdw>
                </a:effectLst>
                <a:latin typeface="Square721 BT" panose="020B0504020202060204" pitchFamily="34" charset="0"/>
              </a:rPr>
              <a:t>B</a:t>
            </a:r>
            <a:endParaRPr lang="en-US" sz="5400" b="1" cap="none" spc="0" dirty="0">
              <a:ln w="28575">
                <a:solidFill>
                  <a:srgbClr val="5C8FCA"/>
                </a:solidFill>
                <a:prstDash val="solid"/>
              </a:ln>
              <a:solidFill>
                <a:schemeClr val="tx1">
                  <a:lumMod val="65000"/>
                  <a:lumOff val="35000"/>
                </a:schemeClr>
              </a:solidFill>
              <a:effectLst>
                <a:outerShdw blurRad="38100" dist="22860" dir="5400000" algn="tl" rotWithShape="0">
                  <a:srgbClr val="000000">
                    <a:alpha val="30000"/>
                  </a:srgbClr>
                </a:outerShdw>
              </a:effectLst>
              <a:latin typeface="Square721 BT" panose="020B0504020202060204" pitchFamily="34" charset="0"/>
            </a:endParaRPr>
          </a:p>
        </p:txBody>
      </p:sp>
    </p:spTree>
    <p:extLst>
      <p:ext uri="{BB962C8B-B14F-4D97-AF65-F5344CB8AC3E}">
        <p14:creationId xmlns:p14="http://schemas.microsoft.com/office/powerpoint/2010/main" val="3285475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Alkalinity</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10</a:t>
            </a:fld>
            <a:endParaRPr lang="de-DE"/>
          </a:p>
        </p:txBody>
      </p:sp>
      <p:sp>
        <p:nvSpPr>
          <p:cNvPr id="3" name="Rectangle 2"/>
          <p:cNvSpPr/>
          <p:nvPr/>
        </p:nvSpPr>
        <p:spPr>
          <a:xfrm>
            <a:off x="858251" y="1325161"/>
            <a:ext cx="11116033" cy="5493812"/>
          </a:xfrm>
          <a:prstGeom prst="rect">
            <a:avLst/>
          </a:prstGeom>
        </p:spPr>
        <p:txBody>
          <a:bodyPr wrap="square">
            <a:spAutoFit/>
          </a:bodyPr>
          <a:lstStyle/>
          <a:p>
            <a:pPr algn="just">
              <a:lnSpc>
                <a:spcPct val="150000"/>
              </a:lnSpc>
            </a:pPr>
            <a:r>
              <a:rPr lang="en-US" dirty="0">
                <a:latin typeface="Square721 BT" panose="020B0504020202060204" pitchFamily="34" charset="0"/>
              </a:rPr>
              <a:t>The CO</a:t>
            </a:r>
            <a:r>
              <a:rPr lang="en-US" baseline="-25000" dirty="0">
                <a:latin typeface="Square721 BT" panose="020B0504020202060204" pitchFamily="34" charset="0"/>
              </a:rPr>
              <a:t>2</a:t>
            </a:r>
            <a:r>
              <a:rPr lang="en-US" dirty="0">
                <a:latin typeface="Square721 BT" panose="020B0504020202060204" pitchFamily="34" charset="0"/>
              </a:rPr>
              <a:t> mixed in the ground water or atmosphere reacts with water, producing carbonic acid (H</a:t>
            </a:r>
            <a:r>
              <a:rPr lang="en-US" baseline="-25000" dirty="0">
                <a:latin typeface="Square721 BT" panose="020B0504020202060204" pitchFamily="34" charset="0"/>
              </a:rPr>
              <a:t>2</a:t>
            </a:r>
            <a:r>
              <a:rPr lang="en-US" dirty="0">
                <a:latin typeface="Square721 BT" panose="020B0504020202060204" pitchFamily="34" charset="0"/>
              </a:rPr>
              <a:t>CO</a:t>
            </a:r>
            <a:r>
              <a:rPr lang="en-US" baseline="-25000" dirty="0">
                <a:latin typeface="Square721 BT" panose="020B0504020202060204" pitchFamily="34" charset="0"/>
              </a:rPr>
              <a:t>3</a:t>
            </a:r>
            <a:r>
              <a:rPr lang="en-US" dirty="0">
                <a:latin typeface="Square721 BT" panose="020B0504020202060204" pitchFamily="34" charset="0"/>
              </a:rPr>
              <a:t>) and pH is lowered.</a:t>
            </a:r>
          </a:p>
          <a:p>
            <a:pPr algn="ctr">
              <a:lnSpc>
                <a:spcPct val="150000"/>
              </a:lnSpc>
            </a:pPr>
            <a:r>
              <a:rPr lang="pt-BR" b="1" dirty="0">
                <a:latin typeface="Square721 BT" panose="020B0504020202060204" pitchFamily="34" charset="0"/>
              </a:rPr>
              <a:t>H</a:t>
            </a:r>
            <a:r>
              <a:rPr lang="pt-BR" b="1" baseline="-25000" dirty="0">
                <a:latin typeface="Square721 BT" panose="020B0504020202060204" pitchFamily="34" charset="0"/>
              </a:rPr>
              <a:t>2</a:t>
            </a:r>
            <a:r>
              <a:rPr lang="pt-BR" b="1" dirty="0">
                <a:latin typeface="Square721 BT" panose="020B0504020202060204" pitchFamily="34" charset="0"/>
              </a:rPr>
              <a:t>O + CO</a:t>
            </a:r>
            <a:r>
              <a:rPr lang="pt-BR" b="1" baseline="-25000" dirty="0">
                <a:latin typeface="Square721 BT" panose="020B0504020202060204" pitchFamily="34" charset="0"/>
              </a:rPr>
              <a:t>2 </a:t>
            </a:r>
            <a:r>
              <a:rPr lang="pt-BR" b="1" dirty="0">
                <a:latin typeface="Square721 BT" panose="020B0504020202060204" pitchFamily="34" charset="0"/>
              </a:rPr>
              <a:t>↔ H2CO</a:t>
            </a:r>
            <a:r>
              <a:rPr lang="pt-BR" b="1" baseline="-25000" dirty="0">
                <a:latin typeface="Square721 BT" panose="020B0504020202060204" pitchFamily="34" charset="0"/>
              </a:rPr>
              <a:t>3</a:t>
            </a:r>
            <a:r>
              <a:rPr lang="pt-BR" b="1" dirty="0">
                <a:latin typeface="Square721 BT" panose="020B0504020202060204" pitchFamily="34" charset="0"/>
              </a:rPr>
              <a:t> ↔ H+ + HCO3-</a:t>
            </a:r>
          </a:p>
          <a:p>
            <a:pPr algn="just">
              <a:lnSpc>
                <a:spcPct val="150000"/>
              </a:lnSpc>
            </a:pPr>
            <a:r>
              <a:rPr lang="en-US" b="1" dirty="0">
                <a:latin typeface="Square721 BT" panose="020B0504020202060204" pitchFamily="34" charset="0"/>
              </a:rPr>
              <a:t>FILTERSORB SP3 </a:t>
            </a:r>
            <a:r>
              <a:rPr lang="en-US" dirty="0">
                <a:latin typeface="Square721 BT" panose="020B0504020202060204" pitchFamily="34" charset="0"/>
              </a:rPr>
              <a:t>helps reducing excess CO</a:t>
            </a:r>
            <a:r>
              <a:rPr lang="en-US" baseline="-25000" dirty="0">
                <a:latin typeface="Square721 BT" panose="020B0504020202060204" pitchFamily="34" charset="0"/>
              </a:rPr>
              <a:t>2</a:t>
            </a:r>
            <a:r>
              <a:rPr lang="en-US" dirty="0">
                <a:latin typeface="Square721 BT" panose="020B0504020202060204" pitchFamily="34" charset="0"/>
              </a:rPr>
              <a:t> by improving its diffusion back to the atmosphere. High CO2 levels can be treated with SP3 without using any chemicals.</a:t>
            </a:r>
          </a:p>
          <a:p>
            <a:pPr algn="just">
              <a:lnSpc>
                <a:spcPct val="150000"/>
              </a:lnSpc>
            </a:pPr>
            <a:r>
              <a:rPr lang="en-US" b="1" dirty="0">
                <a:latin typeface="Square721 BT" panose="020B0504020202060204" pitchFamily="34" charset="0"/>
              </a:rPr>
              <a:t>B. Alkalinity and carbon dioxide (CO</a:t>
            </a:r>
            <a:r>
              <a:rPr lang="en-US" b="1" baseline="-25000" dirty="0">
                <a:latin typeface="Square721 BT" panose="020B0504020202060204" pitchFamily="34" charset="0"/>
              </a:rPr>
              <a:t>2</a:t>
            </a:r>
            <a:r>
              <a:rPr lang="en-US" b="1" dirty="0">
                <a:latin typeface="Square721 BT" panose="020B0504020202060204" pitchFamily="34" charset="0"/>
              </a:rPr>
              <a:t>)</a:t>
            </a:r>
          </a:p>
          <a:p>
            <a:pPr algn="just">
              <a:lnSpc>
                <a:spcPct val="150000"/>
              </a:lnSpc>
            </a:pPr>
            <a:r>
              <a:rPr lang="en-US" dirty="0">
                <a:latin typeface="Square721 BT" panose="020B0504020202060204" pitchFamily="34" charset="0"/>
              </a:rPr>
              <a:t>The quality of base (OH-) present in water defines what is known as total alkalinity. Common bases found in Hard Water include bicarbonates (HCO</a:t>
            </a:r>
            <a:r>
              <a:rPr lang="en-US" baseline="-25000" dirty="0">
                <a:latin typeface="Square721 BT" panose="020B0504020202060204" pitchFamily="34" charset="0"/>
              </a:rPr>
              <a:t>3</a:t>
            </a:r>
            <a:r>
              <a:rPr lang="en-US" dirty="0">
                <a:latin typeface="Square721 BT" panose="020B0504020202060204" pitchFamily="34" charset="0"/>
              </a:rPr>
              <a:t>),(OH-) Hydroxides, Phosphates and berates. Bicarbonates (HCO</a:t>
            </a:r>
            <a:r>
              <a:rPr lang="en-US" baseline="-25000" dirty="0">
                <a:latin typeface="Square721 BT" panose="020B0504020202060204" pitchFamily="34" charset="0"/>
              </a:rPr>
              <a:t>3</a:t>
            </a:r>
            <a:r>
              <a:rPr lang="en-US" dirty="0">
                <a:latin typeface="Square721 BT" panose="020B0504020202060204" pitchFamily="34" charset="0"/>
              </a:rPr>
              <a:t>) and Hydroxides (OH) are the major cause of alkalinity. Alkalinity is measured by the amount of acid (Hydrogen ion) water can adsorb (buffer) before achieving a designated pH . Total alkalinity is expressed as milligrams per liter calcium carbonate (mg/L of CaCO</a:t>
            </a:r>
            <a:r>
              <a:rPr lang="en-US" baseline="-25000" dirty="0">
                <a:latin typeface="Square721 BT" panose="020B0504020202060204" pitchFamily="34" charset="0"/>
              </a:rPr>
              <a:t>3</a:t>
            </a:r>
            <a:r>
              <a:rPr lang="en-US" dirty="0">
                <a:latin typeface="Square721 BT" panose="020B0504020202060204" pitchFamily="34" charset="0"/>
              </a:rPr>
              <a:t>), the most desirable range of total alkalinity for all human life is between 120 and 300 mg/liter CaCO</a:t>
            </a:r>
            <a:r>
              <a:rPr lang="en-US" baseline="-25000" dirty="0">
                <a:latin typeface="Square721 BT" panose="020B0504020202060204" pitchFamily="34" charset="0"/>
              </a:rPr>
              <a:t>3</a:t>
            </a:r>
            <a:r>
              <a:rPr lang="en-US" dirty="0">
                <a:latin typeface="Square721 BT" panose="020B0504020202060204" pitchFamily="34" charset="0"/>
              </a:rPr>
              <a:t>.</a:t>
            </a:r>
            <a:endParaRPr lang="de-DE" dirty="0">
              <a:latin typeface="Square721 BT" panose="020B0504020202060204" pitchFamily="34" charset="0"/>
            </a:endParaRPr>
          </a:p>
        </p:txBody>
      </p:sp>
    </p:spTree>
    <p:extLst>
      <p:ext uri="{BB962C8B-B14F-4D97-AF65-F5344CB8AC3E}">
        <p14:creationId xmlns:p14="http://schemas.microsoft.com/office/powerpoint/2010/main" val="3416535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Alkalinity</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11</a:t>
            </a:fld>
            <a:endParaRPr lang="de-DE"/>
          </a:p>
        </p:txBody>
      </p:sp>
      <p:sp>
        <p:nvSpPr>
          <p:cNvPr id="3" name="Rectangle 2"/>
          <p:cNvSpPr/>
          <p:nvPr/>
        </p:nvSpPr>
        <p:spPr>
          <a:xfrm>
            <a:off x="838200" y="1330746"/>
            <a:ext cx="9918032" cy="1200329"/>
          </a:xfrm>
          <a:prstGeom prst="rect">
            <a:avLst/>
          </a:prstGeom>
        </p:spPr>
        <p:txBody>
          <a:bodyPr wrap="square">
            <a:spAutoFit/>
          </a:bodyPr>
          <a:lstStyle/>
          <a:p>
            <a:pPr algn="just"/>
            <a:r>
              <a:rPr lang="en-US" sz="2400" dirty="0">
                <a:latin typeface="Square721 BT" panose="020B0504020202060204" pitchFamily="34" charset="0"/>
              </a:rPr>
              <a:t>Ca+2 and bicarbonate HCO3- forming Ca(HCO3)2 in surface water and well water is produced primarily through CO2 + H2O + CaCO3 = Ca(HCO3)</a:t>
            </a:r>
            <a:endParaRPr lang="de-DE" sz="2400" dirty="0">
              <a:latin typeface="Square721 BT" panose="020B0504020202060204" pitchFamily="34" charset="0"/>
            </a:endParaRPr>
          </a:p>
        </p:txBody>
      </p:sp>
      <p:sp>
        <p:nvSpPr>
          <p:cNvPr id="6" name="Rectangle 5"/>
          <p:cNvSpPr/>
          <p:nvPr/>
        </p:nvSpPr>
        <p:spPr>
          <a:xfrm>
            <a:off x="884598" y="2571806"/>
            <a:ext cx="3354123" cy="461665"/>
          </a:xfrm>
          <a:prstGeom prst="rect">
            <a:avLst/>
          </a:prstGeom>
        </p:spPr>
        <p:txBody>
          <a:bodyPr wrap="none">
            <a:spAutoFit/>
          </a:bodyPr>
          <a:lstStyle/>
          <a:p>
            <a:r>
              <a:rPr lang="de-DE" sz="2400" b="1" dirty="0">
                <a:latin typeface="Square721 BT" panose="020B0504020202060204" pitchFamily="34" charset="0"/>
              </a:rPr>
              <a:t>MORE PRECISELY B</a:t>
            </a:r>
          </a:p>
        </p:txBody>
      </p:sp>
      <p:sp>
        <p:nvSpPr>
          <p:cNvPr id="7" name="Rectangle 6"/>
          <p:cNvSpPr/>
          <p:nvPr/>
        </p:nvSpPr>
        <p:spPr>
          <a:xfrm>
            <a:off x="884597" y="2989264"/>
            <a:ext cx="10232581" cy="3416320"/>
          </a:xfrm>
          <a:prstGeom prst="rect">
            <a:avLst/>
          </a:prstGeom>
        </p:spPr>
        <p:txBody>
          <a:bodyPr wrap="square">
            <a:spAutoFit/>
          </a:bodyPr>
          <a:lstStyle/>
          <a:p>
            <a:pPr algn="just"/>
            <a:r>
              <a:rPr lang="en-US" sz="2400" dirty="0">
                <a:latin typeface="Square721 BT" panose="020B0504020202060204" pitchFamily="34" charset="0"/>
              </a:rPr>
              <a:t>Rain water (H2O) is naturally acidic because of exposure to atmospheric carbon dioxide (CO2). As rain falls to the earth, each droplet becomes saturated with CO2 and pH is lowered. Typically all ground waters have high CO2 concentrations and low pH and very less oxygen concentrations. “Higher the CO2 lesser the oxygen” (High respiration). Carbon dioxide is high in underground water or surface water or pond water because of bacterial processes in the soil and various underground waters, particulate mineral formations through which water moves.</a:t>
            </a:r>
            <a:endParaRPr lang="de-DE" sz="2400" dirty="0">
              <a:latin typeface="Square721 BT" panose="020B0504020202060204" pitchFamily="34" charset="0"/>
            </a:endParaRPr>
          </a:p>
        </p:txBody>
      </p:sp>
    </p:spTree>
    <p:extLst>
      <p:ext uri="{BB962C8B-B14F-4D97-AF65-F5344CB8AC3E}">
        <p14:creationId xmlns:p14="http://schemas.microsoft.com/office/powerpoint/2010/main" val="256192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Conclusion </a:t>
            </a:r>
          </a:p>
        </p:txBody>
      </p:sp>
      <p:pic>
        <p:nvPicPr>
          <p:cNvPr id="4" name="Picture 3">
            <a:hlinkClick r:id="rId3"/>
          </p:cNvPr>
          <p:cNvPicPr>
            <a:picLocks noChangeAspect="1"/>
          </p:cNvPicPr>
          <p:nvPr/>
        </p:nvPicPr>
        <p:blipFill>
          <a:blip r:embed="rId4"/>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12</a:t>
            </a:fld>
            <a:endParaRPr lang="de-DE"/>
          </a:p>
        </p:txBody>
      </p:sp>
      <p:sp>
        <p:nvSpPr>
          <p:cNvPr id="3" name="Rectangle 2"/>
          <p:cNvSpPr/>
          <p:nvPr/>
        </p:nvSpPr>
        <p:spPr>
          <a:xfrm>
            <a:off x="838200" y="1421414"/>
            <a:ext cx="10515600" cy="3647152"/>
          </a:xfrm>
          <a:prstGeom prst="rect">
            <a:avLst/>
          </a:prstGeom>
        </p:spPr>
        <p:txBody>
          <a:bodyPr wrap="square">
            <a:spAutoFit/>
          </a:bodyPr>
          <a:lstStyle/>
          <a:p>
            <a:pPr algn="just">
              <a:lnSpc>
                <a:spcPct val="150000"/>
              </a:lnSpc>
            </a:pPr>
            <a:r>
              <a:rPr lang="en-US" dirty="0">
                <a:latin typeface="Square721 BT" panose="020B0504020202060204" pitchFamily="34" charset="0"/>
              </a:rPr>
              <a:t>As Ground or Surface water flow over and percolate through soil and underground rock formations containing calcite and dolomite lime stone [</a:t>
            </a:r>
            <a:r>
              <a:rPr lang="en-US" dirty="0" err="1">
                <a:latin typeface="Square721 BT" panose="020B0504020202060204" pitchFamily="34" charset="0"/>
              </a:rPr>
              <a:t>CaMg</a:t>
            </a:r>
            <a:r>
              <a:rPr lang="en-US" dirty="0">
                <a:latin typeface="Square721 BT" panose="020B0504020202060204" pitchFamily="34" charset="0"/>
              </a:rPr>
              <a:t>(CO3)2], the acidity produced by CO2 will dissolve lime stone and form calcium and magnesium bicarbonate salts.</a:t>
            </a:r>
          </a:p>
          <a:p>
            <a:pPr algn="just">
              <a:lnSpc>
                <a:spcPct val="150000"/>
              </a:lnSpc>
            </a:pPr>
            <a:endParaRPr lang="en-US" sz="1000" dirty="0">
              <a:latin typeface="Square721 BT" panose="020B0504020202060204" pitchFamily="34" charset="0"/>
            </a:endParaRPr>
          </a:p>
          <a:p>
            <a:pPr algn="just">
              <a:lnSpc>
                <a:spcPct val="150000"/>
              </a:lnSpc>
            </a:pPr>
            <a:r>
              <a:rPr lang="de-DE" dirty="0">
                <a:latin typeface="Square721 BT" panose="020B0504020202060204" pitchFamily="34" charset="0"/>
              </a:rPr>
              <a:t>The resultant: 		CaMg(CO3)2 + H2O + 2CO2 = Ca+2 + Mg+2 + 4HCO3-</a:t>
            </a:r>
          </a:p>
          <a:p>
            <a:pPr algn="just">
              <a:lnSpc>
                <a:spcPct val="150000"/>
              </a:lnSpc>
            </a:pPr>
            <a:r>
              <a:rPr lang="de-DE" dirty="0">
                <a:latin typeface="Square721 BT" panose="020B0504020202060204" pitchFamily="34" charset="0"/>
              </a:rPr>
              <a:t>			OR</a:t>
            </a:r>
          </a:p>
          <a:p>
            <a:pPr algn="just">
              <a:lnSpc>
                <a:spcPct val="150000"/>
              </a:lnSpc>
            </a:pPr>
            <a:r>
              <a:rPr lang="de-DE" dirty="0">
                <a:latin typeface="Square721 BT" panose="020B0504020202060204" pitchFamily="34" charset="0"/>
              </a:rPr>
              <a:t>			CaCO3 + H2O + CO2 = Ca(HCO3)2</a:t>
            </a:r>
          </a:p>
          <a:p>
            <a:pPr algn="just">
              <a:lnSpc>
                <a:spcPct val="150000"/>
              </a:lnSpc>
            </a:pPr>
            <a:r>
              <a:rPr lang="en-US" dirty="0">
                <a:latin typeface="Square721 BT" panose="020B0504020202060204" pitchFamily="34" charset="0"/>
              </a:rPr>
              <a:t>Water has increased alkalinity, pH and CO2</a:t>
            </a:r>
          </a:p>
          <a:p>
            <a:pPr algn="just">
              <a:lnSpc>
                <a:spcPct val="150000"/>
              </a:lnSpc>
            </a:pPr>
            <a:r>
              <a:rPr lang="en-US" b="1" dirty="0">
                <a:latin typeface="Square721 BT" panose="020B0504020202060204" pitchFamily="34" charset="0"/>
              </a:rPr>
              <a:t>Causes of corrosion and scale</a:t>
            </a:r>
            <a:endParaRPr lang="de-DE" b="1" dirty="0">
              <a:latin typeface="Square721 BT" panose="020B0504020202060204" pitchFamily="34" charset="0"/>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963898682"/>
              </p:ext>
            </p:extLst>
          </p:nvPr>
        </p:nvGraphicFramePr>
        <p:xfrm>
          <a:off x="318786" y="5006747"/>
          <a:ext cx="9144000" cy="2236216"/>
        </p:xfrm>
        <a:graphic>
          <a:graphicData uri="http://schemas.openxmlformats.org/presentationml/2006/ole">
            <mc:AlternateContent xmlns:mc="http://schemas.openxmlformats.org/markup-compatibility/2006">
              <mc:Choice xmlns:v="urn:schemas-microsoft-com:vml" Requires="v">
                <p:oleObj spid="_x0000_s1027" name="Document" r:id="rId5" imgW="5889940" imgH="1444345" progId="Word.Document.12">
                  <p:embed/>
                </p:oleObj>
              </mc:Choice>
              <mc:Fallback>
                <p:oleObj name="Document" r:id="rId5" imgW="5889940" imgH="1444345" progId="Word.Document.12">
                  <p:embed/>
                  <p:pic>
                    <p:nvPicPr>
                      <p:cNvPr id="0" name=""/>
                      <p:cNvPicPr/>
                      <p:nvPr/>
                    </p:nvPicPr>
                    <p:blipFill>
                      <a:blip r:embed="rId6"/>
                      <a:stretch>
                        <a:fillRect/>
                      </a:stretch>
                    </p:blipFill>
                    <p:spPr>
                      <a:xfrm>
                        <a:off x="318786" y="5006747"/>
                        <a:ext cx="9144000" cy="2236216"/>
                      </a:xfrm>
                      <a:prstGeom prst="rect">
                        <a:avLst/>
                      </a:prstGeom>
                    </p:spPr>
                  </p:pic>
                </p:oleObj>
              </mc:Fallback>
            </mc:AlternateContent>
          </a:graphicData>
        </a:graphic>
      </p:graphicFrame>
      <p:sp>
        <p:nvSpPr>
          <p:cNvPr id="7" name="Rectangle 6"/>
          <p:cNvSpPr/>
          <p:nvPr/>
        </p:nvSpPr>
        <p:spPr>
          <a:xfrm>
            <a:off x="6617368" y="5959176"/>
            <a:ext cx="4378981" cy="661463"/>
          </a:xfrm>
          <a:prstGeom prst="rect">
            <a:avLst/>
          </a:prstGeom>
        </p:spPr>
        <p:txBody>
          <a:bodyPr wrap="square">
            <a:spAutoFit/>
          </a:bodyPr>
          <a:lstStyle/>
          <a:p>
            <a:pPr marR="55370" algn="ctr">
              <a:lnSpc>
                <a:spcPct val="150000"/>
              </a:lnSpc>
            </a:pPr>
            <a:r>
              <a:rPr lang="de-DE" sz="2800" b="1" dirty="0">
                <a:latin typeface="Square721 BT" panose="020B0504020202060204" pitchFamily="34" charset="0"/>
              </a:rPr>
              <a:t>Thanks for reading!</a:t>
            </a:r>
          </a:p>
        </p:txBody>
      </p:sp>
      <p:sp>
        <p:nvSpPr>
          <p:cNvPr id="8" name="Rectangle 7"/>
          <p:cNvSpPr/>
          <p:nvPr/>
        </p:nvSpPr>
        <p:spPr>
          <a:xfrm>
            <a:off x="7749292" y="5762776"/>
            <a:ext cx="2115131" cy="461665"/>
          </a:xfrm>
          <a:prstGeom prst="rect">
            <a:avLst/>
          </a:prstGeom>
        </p:spPr>
        <p:txBody>
          <a:bodyPr wrap="none">
            <a:spAutoFit/>
          </a:bodyPr>
          <a:lstStyle/>
          <a:p>
            <a:pPr marR="55370" algn="ctr"/>
            <a:r>
              <a:rPr lang="de-DE" sz="2400" dirty="0">
                <a:latin typeface="Square721 BT" panose="020B0504020202060204" pitchFamily="34" charset="0"/>
              </a:rPr>
              <a:t>End of Part I</a:t>
            </a:r>
          </a:p>
        </p:txBody>
      </p:sp>
    </p:spTree>
    <p:extLst>
      <p:ext uri="{BB962C8B-B14F-4D97-AF65-F5344CB8AC3E}">
        <p14:creationId xmlns:p14="http://schemas.microsoft.com/office/powerpoint/2010/main" val="3623998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6552" b="7065"/>
          <a:stretch/>
        </p:blipFill>
        <p:spPr>
          <a:xfrm>
            <a:off x="2694079" y="0"/>
            <a:ext cx="6776131" cy="6858000"/>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13</a:t>
            </a:fld>
            <a:endParaRPr lang="de-DE"/>
          </a:p>
        </p:txBody>
      </p:sp>
      <p:sp>
        <p:nvSpPr>
          <p:cNvPr id="5" name="Title 1"/>
          <p:cNvSpPr txBox="1">
            <a:spLocks/>
          </p:cNvSpPr>
          <p:nvPr/>
        </p:nvSpPr>
        <p:spPr>
          <a:xfrm>
            <a:off x="3214256" y="2964086"/>
            <a:ext cx="5735782" cy="9705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de-DE" sz="2800" dirty="0"/>
            </a:br>
            <a:r>
              <a:rPr lang="de-DE" sz="2800" dirty="0">
                <a:latin typeface="Square721 BT" panose="020B0504020202060204" pitchFamily="34" charset="0"/>
              </a:rPr>
              <a:t>Fahrlachstraße 14</a:t>
            </a:r>
            <a:br>
              <a:rPr lang="de-DE" sz="2800" dirty="0">
                <a:latin typeface="Square721 BT" panose="020B0504020202060204" pitchFamily="34" charset="0"/>
              </a:rPr>
            </a:br>
            <a:r>
              <a:rPr lang="de-DE" sz="2800" dirty="0">
                <a:latin typeface="Square721 BT" panose="020B0504020202060204" pitchFamily="34" charset="0"/>
              </a:rPr>
              <a:t>68165 Mannheim </a:t>
            </a:r>
            <a:br>
              <a:rPr lang="de-DE" sz="2800" dirty="0">
                <a:latin typeface="Square721 BT" panose="020B0504020202060204" pitchFamily="34" charset="0"/>
              </a:rPr>
            </a:br>
            <a:r>
              <a:rPr lang="de-DE" sz="2800" dirty="0">
                <a:latin typeface="Square721 BT" panose="020B0504020202060204" pitchFamily="34" charset="0"/>
              </a:rPr>
              <a:t>Germany</a:t>
            </a:r>
          </a:p>
        </p:txBody>
      </p:sp>
      <p:sp>
        <p:nvSpPr>
          <p:cNvPr id="6" name="TextBox 5"/>
          <p:cNvSpPr txBox="1"/>
          <p:nvPr/>
        </p:nvSpPr>
        <p:spPr>
          <a:xfrm>
            <a:off x="3920836" y="4683824"/>
            <a:ext cx="4322619" cy="923330"/>
          </a:xfrm>
          <a:prstGeom prst="rect">
            <a:avLst/>
          </a:prstGeom>
          <a:noFill/>
        </p:spPr>
        <p:txBody>
          <a:bodyPr wrap="square" rtlCol="0">
            <a:spAutoFit/>
          </a:bodyPr>
          <a:lstStyle/>
          <a:p>
            <a:pPr algn="ctr"/>
            <a:r>
              <a:rPr lang="de-DE" dirty="0">
                <a:latin typeface="Square721 BT" panose="020B0504020202060204" pitchFamily="34" charset="0"/>
              </a:rPr>
              <a:t>www.watchwater.de</a:t>
            </a:r>
          </a:p>
          <a:p>
            <a:pPr algn="ctr"/>
            <a:r>
              <a:rPr lang="de-DE" dirty="0">
                <a:latin typeface="Square721 BT" panose="020B0504020202060204" pitchFamily="34" charset="0"/>
                <a:hlinkClick r:id="rId3"/>
              </a:rPr>
              <a:t>info@watchwater.de</a:t>
            </a:r>
            <a:endParaRPr lang="de-DE" dirty="0">
              <a:latin typeface="Square721 BT" panose="020B0504020202060204" pitchFamily="34" charset="0"/>
            </a:endParaRPr>
          </a:p>
          <a:p>
            <a:pPr algn="ctr"/>
            <a:r>
              <a:rPr lang="de-DE" dirty="0">
                <a:latin typeface="Square721 BT" panose="020B0504020202060204" pitchFamily="34" charset="0"/>
              </a:rPr>
              <a:t>+49 (o)621 87951-0</a:t>
            </a:r>
          </a:p>
        </p:txBody>
      </p:sp>
      <p:sp>
        <p:nvSpPr>
          <p:cNvPr id="7" name="TextBox 6"/>
          <p:cNvSpPr txBox="1"/>
          <p:nvPr/>
        </p:nvSpPr>
        <p:spPr>
          <a:xfrm>
            <a:off x="3214256" y="2262261"/>
            <a:ext cx="5832762" cy="584775"/>
          </a:xfrm>
          <a:prstGeom prst="rect">
            <a:avLst/>
          </a:prstGeom>
          <a:noFill/>
        </p:spPr>
        <p:txBody>
          <a:bodyPr wrap="square" rtlCol="0">
            <a:spAutoFit/>
          </a:bodyPr>
          <a:lstStyle/>
          <a:p>
            <a:pPr algn="ctr"/>
            <a:r>
              <a:rPr lang="de-DE" sz="3200" b="1" dirty="0">
                <a:latin typeface="Square721 BT" panose="020B0504020202060204" pitchFamily="34" charset="0"/>
              </a:rPr>
              <a:t>Watch Water</a:t>
            </a:r>
            <a:r>
              <a:rPr lang="de-DE" sz="3200" b="1" dirty="0">
                <a:latin typeface="Square721 BT" panose="020B0504020202060204" pitchFamily="34" charset="0"/>
                <a:sym typeface="Symbol" panose="05050102010706020507" pitchFamily="18" charset="2"/>
              </a:rPr>
              <a:t></a:t>
            </a:r>
            <a:r>
              <a:rPr lang="de-DE" sz="3200" b="1" dirty="0">
                <a:latin typeface="Square721 BT" panose="020B0504020202060204" pitchFamily="34" charset="0"/>
              </a:rPr>
              <a:t> GmbH</a:t>
            </a:r>
          </a:p>
        </p:txBody>
      </p:sp>
      <p:pic>
        <p:nvPicPr>
          <p:cNvPr id="8" name="Picture 7"/>
          <p:cNvPicPr>
            <a:picLocks noChangeAspect="1"/>
          </p:cNvPicPr>
          <p:nvPr/>
        </p:nvPicPr>
        <p:blipFill>
          <a:blip r:embed="rId4"/>
          <a:stretch>
            <a:fillRect/>
          </a:stretch>
        </p:blipFill>
        <p:spPr>
          <a:xfrm>
            <a:off x="3956593" y="678260"/>
            <a:ext cx="4348087" cy="1466951"/>
          </a:xfrm>
          <a:prstGeom prst="rect">
            <a:avLst/>
          </a:prstGeom>
        </p:spPr>
      </p:pic>
    </p:spTree>
    <p:extLst>
      <p:ext uri="{BB962C8B-B14F-4D97-AF65-F5344CB8AC3E}">
        <p14:creationId xmlns:p14="http://schemas.microsoft.com/office/powerpoint/2010/main" val="714367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1373</Words>
  <Application>Microsoft Office PowerPoint</Application>
  <PresentationFormat>Widescreen</PresentationFormat>
  <Paragraphs>93</Paragraphs>
  <Slides>13</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1" baseType="lpstr">
      <vt:lpstr>Arial</vt:lpstr>
      <vt:lpstr>Calibri</vt:lpstr>
      <vt:lpstr>Calibri Light</vt:lpstr>
      <vt:lpstr>Square721 BT</vt:lpstr>
      <vt:lpstr>Symbol</vt:lpstr>
      <vt:lpstr>Venus Rising</vt:lpstr>
      <vt:lpstr>Office Theme</vt:lpstr>
      <vt:lpstr>Document</vt:lpstr>
      <vt:lpstr>FilterSorb SP3 </vt:lpstr>
      <vt:lpstr>CaCO3+H2O+CO2</vt:lpstr>
      <vt:lpstr>Background</vt:lpstr>
      <vt:lpstr>Water Hardness</vt:lpstr>
      <vt:lpstr>Alkalinity and Scale formation</vt:lpstr>
      <vt:lpstr>Acidic Water</vt:lpstr>
      <vt:lpstr>Scale and Corrosion</vt:lpstr>
      <vt:lpstr>Treatment Method</vt:lpstr>
      <vt:lpstr>pH Adjustment</vt:lpstr>
      <vt:lpstr>Alkalinity</vt:lpstr>
      <vt:lpstr>Alkalinity</vt:lpstr>
      <vt:lpstr>Conclusion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Gudrun Röck</dc:creator>
  <cp:lastModifiedBy>Ellen Gudrun Röck</cp:lastModifiedBy>
  <cp:revision>15</cp:revision>
  <dcterms:created xsi:type="dcterms:W3CDTF">2016-10-21T09:15:04Z</dcterms:created>
  <dcterms:modified xsi:type="dcterms:W3CDTF">2016-11-02T15:29:15Z</dcterms:modified>
</cp:coreProperties>
</file>