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257" r:id="rId3"/>
    <p:sldId id="260" r:id="rId4"/>
    <p:sldId id="265" r:id="rId5"/>
    <p:sldId id="266" r:id="rId6"/>
    <p:sldId id="267" r:id="rId7"/>
    <p:sldId id="268" r:id="rId8"/>
    <p:sldId id="273" r:id="rId9"/>
    <p:sldId id="274" r:id="rId10"/>
    <p:sldId id="269" r:id="rId11"/>
    <p:sldId id="270" r:id="rId12"/>
    <p:sldId id="271" r:id="rId13"/>
    <p:sldId id="272" r:id="rId14"/>
    <p:sldId id="261" r:id="rId15"/>
    <p:sldId id="262" r:id="rId16"/>
    <p:sldId id="259"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A8D3"/>
    <a:srgbClr val="88AE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1" autoAdjust="0"/>
    <p:restoredTop sz="94660"/>
  </p:normalViewPr>
  <p:slideViewPr>
    <p:cSldViewPr snapToGrid="0">
      <p:cViewPr varScale="1">
        <p:scale>
          <a:sx n="42" d="100"/>
          <a:sy n="42" d="100"/>
        </p:scale>
        <p:origin x="30"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BAE99-C2AB-4853-84F4-8CB51AADF158}" type="datetimeFigureOut">
              <a:rPr lang="de-DE" smtClean="0"/>
              <a:t>02.11.2016</a:t>
            </a:fld>
            <a:endParaRPr lang="de-D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30DF9E-D1EE-45F7-89BC-EBB4852781C0}" type="slidenum">
              <a:rPr lang="de-DE" smtClean="0"/>
              <a:t>‹#›</a:t>
            </a:fld>
            <a:endParaRPr lang="de-DE"/>
          </a:p>
        </p:txBody>
      </p:sp>
    </p:spTree>
    <p:extLst>
      <p:ext uri="{BB962C8B-B14F-4D97-AF65-F5344CB8AC3E}">
        <p14:creationId xmlns:p14="http://schemas.microsoft.com/office/powerpoint/2010/main" val="3796632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2ADD63-C0A5-47F1-8849-9E9BFABD624F}" type="datetimeFigureOut">
              <a:rPr lang="de-DE" smtClean="0"/>
              <a:t>02.11.2016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A6C6A-E7A1-4FAE-BA85-6E1380BE2063}" type="slidenum">
              <a:rPr lang="de-DE" smtClean="0"/>
              <a:t>‹#›</a:t>
            </a:fld>
            <a:endParaRPr lang="de-DE"/>
          </a:p>
        </p:txBody>
      </p:sp>
    </p:spTree>
    <p:extLst>
      <p:ext uri="{BB962C8B-B14F-4D97-AF65-F5344CB8AC3E}">
        <p14:creationId xmlns:p14="http://schemas.microsoft.com/office/powerpoint/2010/main" val="38641732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37B1D222-D791-4316-B2CB-EC689D539AAD}"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90270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D8B69AFB-4FC0-44BE-B99D-F6A676C2CCD2}"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72251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2C09F-EDCD-4905-BDD9-FC6C3E639BF7}"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933764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AEC34302-BD13-4878-B1BE-4EC923B9F581}" type="datetime1">
              <a:rPr lang="de-DE" smtClean="0"/>
              <a:t>02.11.2016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3340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72495A4B-0ABC-4316-AB1C-78A30B237231}" type="datetime1">
              <a:rPr lang="de-DE" smtClean="0"/>
              <a:t>02.11.2016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63556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27579600-D760-41F5-BAE0-152919721E16}" type="datetime1">
              <a:rPr lang="de-DE" smtClean="0"/>
              <a:t>02.11.2016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26054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226816-D1DA-4ED6-9E05-09254C7D2758}" type="datetime1">
              <a:rPr lang="de-DE" smtClean="0"/>
              <a:t>02.11.2016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002244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6D2F2-ACDC-453A-ADE0-067DA4C3668D}" type="datetime1">
              <a:rPr lang="de-DE" smtClean="0"/>
              <a:t>02.11.2016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3733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AE1852-8EB1-4846-B0C2-6BAC3EE400E6}" type="datetime1">
              <a:rPr lang="de-DE" smtClean="0"/>
              <a:t>02.11.2016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74696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F39B69-CB4B-4DAE-9335-A7288078B8C5}"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7735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8DEE7742-BBC4-49D2-B54D-A534FF42AFF5}" type="datetime1">
              <a:rPr lang="de-DE" smtClean="0"/>
              <a:t>02.11.2016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05789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27625-5073-4887-AC4E-70202402134A}" type="datetime1">
              <a:rPr lang="de-DE" smtClean="0"/>
              <a:t>02.11.2016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5D2CA-3354-46DE-9FAD-FDD45211DBD7}" type="slidenum">
              <a:rPr lang="de-DE" smtClean="0"/>
              <a:t>‹#›</a:t>
            </a:fld>
            <a:endParaRPr lang="de-DE"/>
          </a:p>
        </p:txBody>
      </p:sp>
    </p:spTree>
    <p:extLst>
      <p:ext uri="{BB962C8B-B14F-4D97-AF65-F5344CB8AC3E}">
        <p14:creationId xmlns:p14="http://schemas.microsoft.com/office/powerpoint/2010/main" val="2333705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hyperlink" Target="http://www.watchwater.de/home/home.php"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www.watchwater.de/home/home.php"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watchwater.de/home/home.php" TargetMode="Externa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hyperlink" Target="http://www.watchwater.de/home/home.php"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3.emf"/><Relationship Id="rId5" Type="http://schemas.openxmlformats.org/officeDocument/2006/relationships/oleObject" Target="../embeddings/oleObject3.bin"/><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hyperlink" Target="mailto:info@watchwater.de" TargetMode="External"/><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7545" t="3432" r="1768"/>
          <a:stretch/>
        </p:blipFill>
        <p:spPr>
          <a:xfrm rot="16200000">
            <a:off x="134257" y="-134260"/>
            <a:ext cx="6858001" cy="7126516"/>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a:t>
            </a:fld>
            <a:endParaRPr lang="de-DE" dirty="0"/>
          </a:p>
        </p:txBody>
      </p:sp>
      <p:pic>
        <p:nvPicPr>
          <p:cNvPr id="6" name="Picture 5"/>
          <p:cNvPicPr>
            <a:picLocks noChangeAspect="1"/>
          </p:cNvPicPr>
          <p:nvPr/>
        </p:nvPicPr>
        <p:blipFill>
          <a:blip r:embed="rId3"/>
          <a:stretch>
            <a:fillRect/>
          </a:stretch>
        </p:blipFill>
        <p:spPr>
          <a:xfrm>
            <a:off x="352742" y="4752109"/>
            <a:ext cx="5826383" cy="1969366"/>
          </a:xfrm>
          <a:prstGeom prst="rect">
            <a:avLst/>
          </a:prstGeom>
        </p:spPr>
      </p:pic>
      <p:sp>
        <p:nvSpPr>
          <p:cNvPr id="7" name="Title 1"/>
          <p:cNvSpPr>
            <a:spLocks noGrp="1"/>
          </p:cNvSpPr>
          <p:nvPr>
            <p:ph type="ctrTitle"/>
          </p:nvPr>
        </p:nvSpPr>
        <p:spPr>
          <a:xfrm>
            <a:off x="1523999" y="1122363"/>
            <a:ext cx="10060491" cy="2387600"/>
          </a:xfrm>
        </p:spPr>
        <p:txBody>
          <a:bodyPr>
            <a:noAutofit/>
          </a:bodyPr>
          <a:lstStyle/>
          <a:p>
            <a:r>
              <a:rPr lang="de-DE" sz="9600" b="1" dirty="0">
                <a:latin typeface="Square721 BT" panose="020B0504020202060204" pitchFamily="34" charset="0"/>
              </a:rPr>
              <a:t>FilterSorb SP3 </a:t>
            </a:r>
            <a:endParaRPr lang="de-DE" sz="7200" b="1" dirty="0">
              <a:latin typeface="Square721 BT" panose="020B0504020202060204" pitchFamily="34" charset="0"/>
            </a:endParaRPr>
          </a:p>
        </p:txBody>
      </p:sp>
      <p:sp>
        <p:nvSpPr>
          <p:cNvPr id="8" name="Rectangle 7"/>
          <p:cNvSpPr/>
          <p:nvPr/>
        </p:nvSpPr>
        <p:spPr>
          <a:xfrm>
            <a:off x="2758333" y="3428998"/>
            <a:ext cx="7591822" cy="830997"/>
          </a:xfrm>
          <a:prstGeom prst="rect">
            <a:avLst/>
          </a:prstGeom>
        </p:spPr>
        <p:txBody>
          <a:bodyPr wrap="none">
            <a:spAutoFit/>
          </a:bodyPr>
          <a:lstStyle/>
          <a:p>
            <a:pPr lvl="0"/>
            <a:r>
              <a:rPr lang="de-DE" sz="4800" dirty="0">
                <a:solidFill>
                  <a:prstClr val="black"/>
                </a:solidFill>
                <a:latin typeface="Square721 BT" panose="020B0504020202060204" pitchFamily="34" charset="0"/>
              </a:rPr>
              <a:t>Texture of Water: Part III</a:t>
            </a:r>
          </a:p>
        </p:txBody>
      </p:sp>
      <p:sp>
        <p:nvSpPr>
          <p:cNvPr id="9" name="TextBox 8"/>
          <p:cNvSpPr txBox="1"/>
          <p:nvPr/>
        </p:nvSpPr>
        <p:spPr>
          <a:xfrm>
            <a:off x="8610600" y="4752109"/>
            <a:ext cx="2973891" cy="461665"/>
          </a:xfrm>
          <a:prstGeom prst="rect">
            <a:avLst/>
          </a:prstGeom>
          <a:noFill/>
        </p:spPr>
        <p:txBody>
          <a:bodyPr wrap="none" rtlCol="0">
            <a:spAutoFit/>
          </a:bodyPr>
          <a:lstStyle/>
          <a:p>
            <a:r>
              <a:rPr lang="en-US" sz="2400" dirty="0">
                <a:latin typeface="Square721 BT" panose="020B0504020202060204" pitchFamily="34" charset="0"/>
              </a:rPr>
              <a:t>-by Deepak Chopra</a:t>
            </a:r>
            <a:endParaRPr lang="de-DE" sz="2400" dirty="0">
              <a:latin typeface="Square721 BT" panose="020B0504020202060204" pitchFamily="34" charset="0"/>
            </a:endParaRPr>
          </a:p>
        </p:txBody>
      </p:sp>
    </p:spTree>
    <p:extLst>
      <p:ext uri="{BB962C8B-B14F-4D97-AF65-F5344CB8AC3E}">
        <p14:creationId xmlns:p14="http://schemas.microsoft.com/office/powerpoint/2010/main" val="1763955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A Natural Mineral Water</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2</a:t>
            </a:fld>
            <a:endParaRPr lang="de-DE"/>
          </a:p>
        </p:txBody>
      </p:sp>
      <p:sp>
        <p:nvSpPr>
          <p:cNvPr id="6" name="Title 1"/>
          <p:cNvSpPr txBox="1">
            <a:spLocks/>
          </p:cNvSpPr>
          <p:nvPr/>
        </p:nvSpPr>
        <p:spPr>
          <a:xfrm>
            <a:off x="838200" y="348516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800" b="1" dirty="0">
                <a:latin typeface="Square721 BT" panose="020B0504020202060204" pitchFamily="34" charset="0"/>
              </a:rPr>
              <a:t>Carbone Dioxide Changes the Texture of Water</a:t>
            </a:r>
          </a:p>
        </p:txBody>
      </p:sp>
      <p:sp>
        <p:nvSpPr>
          <p:cNvPr id="3" name="Rectangle 2"/>
          <p:cNvSpPr/>
          <p:nvPr/>
        </p:nvSpPr>
        <p:spPr>
          <a:xfrm>
            <a:off x="853440" y="1512647"/>
            <a:ext cx="10828019" cy="2308324"/>
          </a:xfrm>
          <a:prstGeom prst="rect">
            <a:avLst/>
          </a:prstGeom>
        </p:spPr>
        <p:txBody>
          <a:bodyPr wrap="square">
            <a:spAutoFit/>
          </a:bodyPr>
          <a:lstStyle/>
          <a:p>
            <a:pPr algn="just">
              <a:lnSpc>
                <a:spcPct val="150000"/>
              </a:lnSpc>
            </a:pPr>
            <a:r>
              <a:rPr lang="en-US" sz="2400" dirty="0">
                <a:latin typeface="Square721 BT" panose="020B0504020202060204" pitchFamily="34" charset="0"/>
              </a:rPr>
              <a:t>As you already know, hard water has a high mineral content. The minerals are mostly metal ions such a s calcium and magnesium in  the form of carbonates.</a:t>
            </a:r>
          </a:p>
          <a:p>
            <a:pPr algn="just">
              <a:lnSpc>
                <a:spcPct val="150000"/>
              </a:lnSpc>
            </a:pPr>
            <a:r>
              <a:rPr lang="de-DE" sz="2400" dirty="0">
                <a:latin typeface="Square721 BT" panose="020B0504020202060204" pitchFamily="34" charset="0"/>
              </a:rPr>
              <a:t>CaCO3 and MgCO</a:t>
            </a:r>
            <a:r>
              <a:rPr lang="de-DE" sz="2400" baseline="-25000" dirty="0">
                <a:latin typeface="Square721 BT" panose="020B0504020202060204" pitchFamily="34" charset="0"/>
              </a:rPr>
              <a:t>3</a:t>
            </a:r>
          </a:p>
        </p:txBody>
      </p:sp>
      <p:sp>
        <p:nvSpPr>
          <p:cNvPr id="7" name="Rectangle 6"/>
          <p:cNvSpPr/>
          <p:nvPr/>
        </p:nvSpPr>
        <p:spPr>
          <a:xfrm>
            <a:off x="853439" y="4660208"/>
            <a:ext cx="10828020" cy="1938992"/>
          </a:xfrm>
          <a:prstGeom prst="rect">
            <a:avLst/>
          </a:prstGeom>
        </p:spPr>
        <p:txBody>
          <a:bodyPr wrap="square">
            <a:spAutoFit/>
          </a:bodyPr>
          <a:lstStyle/>
          <a:p>
            <a:pPr algn="just">
              <a:lnSpc>
                <a:spcPct val="150000"/>
              </a:lnSpc>
            </a:pPr>
            <a:r>
              <a:rPr lang="en-US" sz="2400" dirty="0">
                <a:latin typeface="Square721 BT" panose="020B0504020202060204" pitchFamily="34" charset="0"/>
              </a:rPr>
              <a:t>As everybody knows that there is a huge difference in the solubility of carbon dioxide in</a:t>
            </a:r>
          </a:p>
          <a:p>
            <a:pPr algn="ctr">
              <a:lnSpc>
                <a:spcPct val="150000"/>
              </a:lnSpc>
            </a:pPr>
            <a:r>
              <a:rPr lang="de-DE" sz="3200" b="1" dirty="0">
                <a:solidFill>
                  <a:srgbClr val="88AED9"/>
                </a:solidFill>
                <a:latin typeface="Square721 BT" panose="020B0504020202060204" pitchFamily="34" charset="0"/>
              </a:rPr>
              <a:t>Soft Water </a:t>
            </a:r>
            <a:r>
              <a:rPr lang="de-DE" sz="3200" dirty="0">
                <a:latin typeface="Square721 BT" panose="020B0504020202060204" pitchFamily="34" charset="0"/>
              </a:rPr>
              <a:t>vs. </a:t>
            </a:r>
            <a:r>
              <a:rPr lang="de-DE" sz="3200" b="1" dirty="0">
                <a:solidFill>
                  <a:srgbClr val="C00000"/>
                </a:solidFill>
                <a:latin typeface="Square721 BT" panose="020B0504020202060204" pitchFamily="34" charset="0"/>
              </a:rPr>
              <a:t>Hard Water</a:t>
            </a:r>
          </a:p>
        </p:txBody>
      </p:sp>
    </p:spTree>
    <p:extLst>
      <p:ext uri="{BB962C8B-B14F-4D97-AF65-F5344CB8AC3E}">
        <p14:creationId xmlns:p14="http://schemas.microsoft.com/office/powerpoint/2010/main" val="3213325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Carbone Dioxide and Water Texture  </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3</a:t>
            </a:fld>
            <a:endParaRPr lang="de-DE"/>
          </a:p>
        </p:txBody>
      </p:sp>
      <p:sp>
        <p:nvSpPr>
          <p:cNvPr id="3" name="Rectangle 2"/>
          <p:cNvSpPr/>
          <p:nvPr/>
        </p:nvSpPr>
        <p:spPr>
          <a:xfrm>
            <a:off x="838200" y="1505635"/>
            <a:ext cx="10888980" cy="3323987"/>
          </a:xfrm>
          <a:prstGeom prst="rect">
            <a:avLst/>
          </a:prstGeom>
        </p:spPr>
        <p:txBody>
          <a:bodyPr wrap="square">
            <a:spAutoFit/>
          </a:bodyPr>
          <a:lstStyle/>
          <a:p>
            <a:pPr algn="just">
              <a:lnSpc>
                <a:spcPct val="150000"/>
              </a:lnSpc>
            </a:pPr>
            <a:r>
              <a:rPr lang="en-US" sz="2000" dirty="0">
                <a:latin typeface="Square721 BT" panose="020B0504020202060204" pitchFamily="34" charset="0"/>
              </a:rPr>
              <a:t>As I know that Carbon Dioxide solubility is just ZERO in water with high salinity. And after Water Softeners as salinity increases and the carbonation comes to an end and this is a function of difference in solubility. It is because that the carbonation is bound (ionic ions) to metals in the water- such as the carbonates described and are therefore </a:t>
            </a:r>
            <a:r>
              <a:rPr lang="de-DE" sz="2000" b="1" dirty="0">
                <a:latin typeface="Square721 BT" panose="020B0504020202060204" pitchFamily="34" charset="0"/>
              </a:rPr>
              <a:t>HARD TO REMOVE!</a:t>
            </a:r>
          </a:p>
          <a:p>
            <a:pPr algn="just">
              <a:lnSpc>
                <a:spcPct val="150000"/>
              </a:lnSpc>
            </a:pPr>
            <a:endParaRPr lang="en-US" sz="2000" dirty="0">
              <a:latin typeface="Square721 BT" panose="020B0504020202060204" pitchFamily="34" charset="0"/>
            </a:endParaRPr>
          </a:p>
          <a:p>
            <a:pPr algn="ctr">
              <a:lnSpc>
                <a:spcPct val="150000"/>
              </a:lnSpc>
            </a:pPr>
            <a:endParaRPr lang="de-DE" sz="2000" b="1" dirty="0">
              <a:latin typeface="Square721 BT" panose="020B0504020202060204" pitchFamily="34" charset="0"/>
            </a:endParaRPr>
          </a:p>
        </p:txBody>
      </p:sp>
      <p:sp>
        <p:nvSpPr>
          <p:cNvPr id="6" name="Rectangle 5"/>
          <p:cNvSpPr/>
          <p:nvPr/>
        </p:nvSpPr>
        <p:spPr>
          <a:xfrm>
            <a:off x="4730056" y="4586404"/>
            <a:ext cx="6242744" cy="1077218"/>
          </a:xfrm>
          <a:prstGeom prst="rect">
            <a:avLst/>
          </a:prstGeom>
        </p:spPr>
        <p:txBody>
          <a:bodyPr wrap="square">
            <a:spAutoFit/>
          </a:bodyPr>
          <a:lstStyle/>
          <a:p>
            <a:pPr algn="just"/>
            <a:r>
              <a:rPr lang="en-US" sz="3200" dirty="0">
                <a:solidFill>
                  <a:schemeClr val="bg1">
                    <a:lumMod val="50000"/>
                  </a:schemeClr>
                </a:solidFill>
                <a:latin typeface="Square721 BT" panose="020B0504020202060204" pitchFamily="34" charset="0"/>
              </a:rPr>
              <a:t>Learn more on Next slides about the real Healthy Water</a:t>
            </a:r>
            <a:endParaRPr lang="de-DE" sz="3200" dirty="0">
              <a:solidFill>
                <a:schemeClr val="bg1">
                  <a:lumMod val="50000"/>
                </a:schemeClr>
              </a:solidFill>
              <a:latin typeface="Square721 BT" panose="020B0504020202060204" pitchFamily="34" charset="0"/>
            </a:endParaRPr>
          </a:p>
        </p:txBody>
      </p:sp>
      <p:sp>
        <p:nvSpPr>
          <p:cNvPr id="7" name="TextBox 6"/>
          <p:cNvSpPr txBox="1"/>
          <p:nvPr/>
        </p:nvSpPr>
        <p:spPr>
          <a:xfrm>
            <a:off x="8927047" y="5671432"/>
            <a:ext cx="2045753" cy="338554"/>
          </a:xfrm>
          <a:prstGeom prst="rect">
            <a:avLst/>
          </a:prstGeom>
          <a:noFill/>
        </p:spPr>
        <p:txBody>
          <a:bodyPr wrap="none" rtlCol="0">
            <a:spAutoFit/>
          </a:bodyPr>
          <a:lstStyle/>
          <a:p>
            <a:r>
              <a:rPr lang="en-US" sz="1600" dirty="0">
                <a:latin typeface="Square721 BT" panose="020B0504020202060204" pitchFamily="34" charset="0"/>
              </a:rPr>
              <a:t>-by Deepak Chopra</a:t>
            </a:r>
            <a:endParaRPr lang="de-DE" sz="1600" dirty="0">
              <a:latin typeface="Square721 BT" panose="020B0504020202060204" pitchFamily="34" charset="0"/>
            </a:endParaRPr>
          </a:p>
        </p:txBody>
      </p:sp>
      <p:pic>
        <p:nvPicPr>
          <p:cNvPr id="8" name="Picture 7"/>
          <p:cNvPicPr>
            <a:picLocks noChangeAspect="1"/>
          </p:cNvPicPr>
          <p:nvPr/>
        </p:nvPicPr>
        <p:blipFill>
          <a:blip r:embed="rId4"/>
          <a:stretch>
            <a:fillRect/>
          </a:stretch>
        </p:blipFill>
        <p:spPr>
          <a:xfrm>
            <a:off x="838200" y="4039624"/>
            <a:ext cx="3726013" cy="2589507"/>
          </a:xfrm>
          <a:prstGeom prst="rect">
            <a:avLst/>
          </a:prstGeom>
        </p:spPr>
      </p:pic>
    </p:spTree>
    <p:extLst>
      <p:ext uri="{BB962C8B-B14F-4D97-AF65-F5344CB8AC3E}">
        <p14:creationId xmlns:p14="http://schemas.microsoft.com/office/powerpoint/2010/main" val="305582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6457"/>
            <a:ext cx="10515600" cy="1325563"/>
          </a:xfrm>
        </p:spPr>
        <p:txBody>
          <a:bodyPr>
            <a:normAutofit/>
          </a:bodyPr>
          <a:lstStyle/>
          <a:p>
            <a:r>
              <a:rPr lang="de-DE" sz="2800" b="1" dirty="0">
                <a:latin typeface="Square721 BT" panose="020B0504020202060204" pitchFamily="34" charset="0"/>
              </a:rPr>
              <a:t>SP3 Water for Drinking</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4</a:t>
            </a:fld>
            <a:endParaRPr lang="de-DE"/>
          </a:p>
        </p:txBody>
      </p:sp>
      <p:sp>
        <p:nvSpPr>
          <p:cNvPr id="3" name="Rectangle 2"/>
          <p:cNvSpPr/>
          <p:nvPr/>
        </p:nvSpPr>
        <p:spPr>
          <a:xfrm>
            <a:off x="838200" y="3305155"/>
            <a:ext cx="10515600" cy="3416320"/>
          </a:xfrm>
          <a:prstGeom prst="rect">
            <a:avLst/>
          </a:prstGeom>
        </p:spPr>
        <p:txBody>
          <a:bodyPr wrap="square">
            <a:spAutoFit/>
          </a:bodyPr>
          <a:lstStyle/>
          <a:p>
            <a:pPr algn="just">
              <a:lnSpc>
                <a:spcPct val="150000"/>
              </a:lnSpc>
            </a:pPr>
            <a:r>
              <a:rPr lang="en-US" sz="2400" dirty="0" err="1">
                <a:latin typeface="Square721 BT" panose="020B0504020202060204" pitchFamily="34" charset="0"/>
              </a:rPr>
              <a:t>Minerality</a:t>
            </a:r>
            <a:r>
              <a:rPr lang="en-US" sz="2400" dirty="0">
                <a:latin typeface="Square721 BT" panose="020B0504020202060204" pitchFamily="34" charset="0"/>
              </a:rPr>
              <a:t> of Water is determined by the minerals in contain. Calcium and Magnesium Carbonate (MgCO</a:t>
            </a:r>
            <a:r>
              <a:rPr lang="en-US" sz="2400" baseline="-25000" dirty="0">
                <a:latin typeface="Square721 BT" panose="020B0504020202060204" pitchFamily="34" charset="0"/>
              </a:rPr>
              <a:t>3</a:t>
            </a:r>
            <a:r>
              <a:rPr lang="en-US" sz="2400" dirty="0">
                <a:latin typeface="Square721 BT" panose="020B0504020202060204" pitchFamily="34" charset="0"/>
              </a:rPr>
              <a:t> and CaCO</a:t>
            </a:r>
            <a:r>
              <a:rPr lang="en-US" sz="2400" baseline="-25000" dirty="0">
                <a:latin typeface="Square721 BT" panose="020B0504020202060204" pitchFamily="34" charset="0"/>
              </a:rPr>
              <a:t>3</a:t>
            </a:r>
            <a:r>
              <a:rPr lang="en-US" sz="2400" dirty="0">
                <a:latin typeface="Square721 BT" panose="020B0504020202060204" pitchFamily="34" charset="0"/>
              </a:rPr>
              <a:t>) are the best choice. They give texture but does not overpower minerals like potassium, sodium, sulfate, silica, bicarbonates and trace minerals that the human body needs. </a:t>
            </a:r>
            <a:r>
              <a:rPr lang="en-US" sz="2400" dirty="0">
                <a:solidFill>
                  <a:srgbClr val="C00000"/>
                </a:solidFill>
                <a:latin typeface="Square721 BT" panose="020B0504020202060204" pitchFamily="34" charset="0"/>
              </a:rPr>
              <a:t>Lead</a:t>
            </a:r>
            <a:r>
              <a:rPr lang="en-US" sz="2400" dirty="0">
                <a:latin typeface="Square721 BT" panose="020B0504020202060204" pitchFamily="34" charset="0"/>
              </a:rPr>
              <a:t> and </a:t>
            </a:r>
            <a:r>
              <a:rPr lang="en-US" sz="2400" dirty="0">
                <a:solidFill>
                  <a:srgbClr val="C00000"/>
                </a:solidFill>
                <a:latin typeface="Square721 BT" panose="020B0504020202060204" pitchFamily="34" charset="0"/>
              </a:rPr>
              <a:t>Copper</a:t>
            </a:r>
            <a:r>
              <a:rPr lang="en-US" sz="2400" dirty="0">
                <a:latin typeface="Square721 BT" panose="020B0504020202060204" pitchFamily="34" charset="0"/>
              </a:rPr>
              <a:t> are removed by </a:t>
            </a:r>
            <a:r>
              <a:rPr lang="en-US" sz="2400" b="1" dirty="0">
                <a:solidFill>
                  <a:srgbClr val="83A8D3"/>
                </a:solidFill>
                <a:latin typeface="Square721 BT" panose="020B0504020202060204" pitchFamily="34" charset="0"/>
              </a:rPr>
              <a:t>SP3</a:t>
            </a:r>
            <a:r>
              <a:rPr lang="en-US" sz="2400" dirty="0">
                <a:latin typeface="Square721 BT" panose="020B0504020202060204" pitchFamily="34" charset="0"/>
              </a:rPr>
              <a:t> media in all contents and concentrations.</a:t>
            </a:r>
            <a:endParaRPr lang="de-DE" sz="2400" dirty="0">
              <a:latin typeface="Square721 BT" panose="020B0504020202060204" pitchFamily="34" charset="0"/>
            </a:endParaRPr>
          </a:p>
        </p:txBody>
      </p:sp>
      <p:sp>
        <p:nvSpPr>
          <p:cNvPr id="7" name="Rectangle 6"/>
          <p:cNvSpPr/>
          <p:nvPr/>
        </p:nvSpPr>
        <p:spPr>
          <a:xfrm>
            <a:off x="2578627" y="2000285"/>
            <a:ext cx="7034746" cy="400110"/>
          </a:xfrm>
          <a:prstGeom prst="rect">
            <a:avLst/>
          </a:prstGeom>
          <a:noFill/>
        </p:spPr>
        <p:txBody>
          <a:bodyPr wrap="none" lIns="91440" tIns="45720" rIns="91440" bIns="45720">
            <a:spAutoFit/>
          </a:bodyPr>
          <a:lstStyle/>
          <a:p>
            <a:pPr algn="ctr"/>
            <a:r>
              <a:rPr lang="en-US" sz="2000" b="1" dirty="0">
                <a:ln w="10160">
                  <a:solidFill>
                    <a:srgbClr val="83A8D3"/>
                  </a:solidFill>
                  <a:prstDash val="solid"/>
                </a:ln>
                <a:effectLst>
                  <a:outerShdw blurRad="38100" dist="22860" dir="5400000" algn="tl" rotWithShape="0">
                    <a:srgbClr val="000000">
                      <a:alpha val="30000"/>
                    </a:srgbClr>
                  </a:outerShdw>
                </a:effectLst>
                <a:latin typeface="Venus Rising" panose="01000400000000000000" pitchFamily="2" charset="0"/>
              </a:rPr>
              <a:t>Balanced Levels of carbonation</a:t>
            </a:r>
          </a:p>
        </p:txBody>
      </p:sp>
      <p:sp>
        <p:nvSpPr>
          <p:cNvPr id="8" name="Rectangle 7"/>
          <p:cNvSpPr/>
          <p:nvPr/>
        </p:nvSpPr>
        <p:spPr>
          <a:xfrm>
            <a:off x="5565245" y="1494443"/>
            <a:ext cx="1124026" cy="461665"/>
          </a:xfrm>
          <a:prstGeom prst="rect">
            <a:avLst/>
          </a:prstGeom>
        </p:spPr>
        <p:txBody>
          <a:bodyPr wrap="none">
            <a:spAutoFit/>
          </a:bodyPr>
          <a:lstStyle/>
          <a:p>
            <a:pPr marL="285750" indent="-285750">
              <a:buFont typeface="Arial" panose="020B0604020202020204" pitchFamily="34" charset="0"/>
              <a:buChar char="•"/>
            </a:pPr>
            <a:r>
              <a:rPr lang="de-DE" sz="2400" b="1" dirty="0">
                <a:solidFill>
                  <a:srgbClr val="83A8D3"/>
                </a:solidFill>
                <a:latin typeface="Square721 BT" panose="020B0504020202060204" pitchFamily="34" charset="0"/>
              </a:rPr>
              <a:t>Still</a:t>
            </a:r>
          </a:p>
        </p:txBody>
      </p:sp>
      <p:sp>
        <p:nvSpPr>
          <p:cNvPr id="9" name="Rectangle 8"/>
          <p:cNvSpPr/>
          <p:nvPr/>
        </p:nvSpPr>
        <p:spPr>
          <a:xfrm>
            <a:off x="1172127" y="2688660"/>
            <a:ext cx="1593706" cy="461665"/>
          </a:xfrm>
          <a:prstGeom prst="rect">
            <a:avLst/>
          </a:prstGeom>
        </p:spPr>
        <p:txBody>
          <a:bodyPr wrap="none">
            <a:spAutoFit/>
          </a:bodyPr>
          <a:lstStyle/>
          <a:p>
            <a:pPr marL="342900" indent="-342900">
              <a:buFont typeface="Arial" panose="020B0604020202020204" pitchFamily="34" charset="0"/>
              <a:buChar char="•"/>
            </a:pPr>
            <a:r>
              <a:rPr lang="de-DE" sz="2400" b="1" dirty="0">
                <a:solidFill>
                  <a:srgbClr val="83A8D3"/>
                </a:solidFill>
                <a:latin typeface="Square721 BT" panose="020B0504020202060204" pitchFamily="34" charset="0"/>
              </a:rPr>
              <a:t>CaCO3</a:t>
            </a:r>
          </a:p>
        </p:txBody>
      </p:sp>
      <p:sp>
        <p:nvSpPr>
          <p:cNvPr id="10" name="Rectangle 9"/>
          <p:cNvSpPr/>
          <p:nvPr/>
        </p:nvSpPr>
        <p:spPr>
          <a:xfrm>
            <a:off x="7956604" y="2702012"/>
            <a:ext cx="3090911" cy="461665"/>
          </a:xfrm>
          <a:prstGeom prst="rect">
            <a:avLst/>
          </a:prstGeom>
        </p:spPr>
        <p:txBody>
          <a:bodyPr wrap="none">
            <a:spAutoFit/>
          </a:bodyPr>
          <a:lstStyle/>
          <a:p>
            <a:pPr marL="342900" indent="-342900">
              <a:buFont typeface="Arial" panose="020B0604020202020204" pitchFamily="34" charset="0"/>
              <a:buChar char="•"/>
            </a:pPr>
            <a:r>
              <a:rPr lang="de-DE" sz="2400" b="1" dirty="0">
                <a:solidFill>
                  <a:srgbClr val="83A8D3"/>
                </a:solidFill>
                <a:latin typeface="Square721 BT" panose="020B0504020202060204" pitchFamily="34" charset="0"/>
              </a:rPr>
              <a:t>Carbonated CO2</a:t>
            </a:r>
          </a:p>
        </p:txBody>
      </p:sp>
      <p:sp>
        <p:nvSpPr>
          <p:cNvPr id="11" name="Rectangle 10"/>
          <p:cNvSpPr/>
          <p:nvPr/>
        </p:nvSpPr>
        <p:spPr>
          <a:xfrm>
            <a:off x="7975018" y="1502519"/>
            <a:ext cx="2510624" cy="461665"/>
          </a:xfrm>
          <a:prstGeom prst="rect">
            <a:avLst/>
          </a:prstGeom>
        </p:spPr>
        <p:txBody>
          <a:bodyPr wrap="none">
            <a:spAutoFit/>
          </a:bodyPr>
          <a:lstStyle/>
          <a:p>
            <a:pPr marL="342900" indent="-342900">
              <a:buFont typeface="Arial" panose="020B0604020202020204" pitchFamily="34" charset="0"/>
              <a:buChar char="•"/>
            </a:pPr>
            <a:r>
              <a:rPr lang="de-DE" sz="2400" b="1" dirty="0">
                <a:solidFill>
                  <a:srgbClr val="83A8D3"/>
                </a:solidFill>
                <a:latin typeface="Square721 BT" panose="020B0504020202060204" pitchFamily="34" charset="0"/>
              </a:rPr>
              <a:t>Effervescent</a:t>
            </a:r>
          </a:p>
        </p:txBody>
      </p:sp>
      <p:sp>
        <p:nvSpPr>
          <p:cNvPr id="12" name="Rectangle 11"/>
          <p:cNvSpPr/>
          <p:nvPr/>
        </p:nvSpPr>
        <p:spPr>
          <a:xfrm>
            <a:off x="1108100" y="1494444"/>
            <a:ext cx="2143536" cy="461665"/>
          </a:xfrm>
          <a:prstGeom prst="rect">
            <a:avLst/>
          </a:prstGeom>
        </p:spPr>
        <p:txBody>
          <a:bodyPr wrap="none">
            <a:spAutoFit/>
          </a:bodyPr>
          <a:lstStyle/>
          <a:p>
            <a:pPr marL="342900" indent="-342900">
              <a:buFont typeface="Arial" panose="020B0604020202020204" pitchFamily="34" charset="0"/>
              <a:buChar char="•"/>
            </a:pPr>
            <a:r>
              <a:rPr lang="de-DE" sz="2400" b="1" dirty="0">
                <a:solidFill>
                  <a:srgbClr val="83A8D3"/>
                </a:solidFill>
                <a:latin typeface="Square721 BT" panose="020B0504020202060204" pitchFamily="34" charset="0"/>
              </a:rPr>
              <a:t>Minerality</a:t>
            </a:r>
          </a:p>
        </p:txBody>
      </p:sp>
      <p:sp>
        <p:nvSpPr>
          <p:cNvPr id="13" name="Rectangle 12"/>
          <p:cNvSpPr/>
          <p:nvPr/>
        </p:nvSpPr>
        <p:spPr>
          <a:xfrm>
            <a:off x="5565245" y="2688659"/>
            <a:ext cx="1521355" cy="461665"/>
          </a:xfrm>
          <a:prstGeom prst="rect">
            <a:avLst/>
          </a:prstGeom>
        </p:spPr>
        <p:txBody>
          <a:bodyPr wrap="square">
            <a:spAutoFit/>
          </a:bodyPr>
          <a:lstStyle/>
          <a:p>
            <a:pPr marL="342900" indent="-342900">
              <a:buFont typeface="Arial" panose="020B0604020202020204" pitchFamily="34" charset="0"/>
              <a:buChar char="•"/>
            </a:pPr>
            <a:r>
              <a:rPr lang="de-DE" sz="2400" b="1" dirty="0">
                <a:solidFill>
                  <a:srgbClr val="83A8D3"/>
                </a:solidFill>
                <a:latin typeface="Square721 BT" panose="020B0504020202060204" pitchFamily="34" charset="0"/>
              </a:rPr>
              <a:t>H2O</a:t>
            </a:r>
          </a:p>
        </p:txBody>
      </p:sp>
    </p:spTree>
    <p:extLst>
      <p:ext uri="{BB962C8B-B14F-4D97-AF65-F5344CB8AC3E}">
        <p14:creationId xmlns:p14="http://schemas.microsoft.com/office/powerpoint/2010/main" val="1331963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SP3 Water for Drinking </a:t>
            </a:r>
            <a:r>
              <a:rPr lang="de-DE" sz="2000" dirty="0">
                <a:latin typeface="Square721 BT" panose="020B0504020202060204" pitchFamily="34" charset="0"/>
              </a:rPr>
              <a:t>(continude...)</a:t>
            </a:r>
            <a:endParaRPr lang="de-DE" sz="2800" dirty="0">
              <a:latin typeface="Square721 BT" panose="020B0504020202060204" pitchFamily="34" charset="0"/>
            </a:endParaRP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5</a:t>
            </a:fld>
            <a:endParaRPr lang="de-DE"/>
          </a:p>
        </p:txBody>
      </p:sp>
      <p:sp>
        <p:nvSpPr>
          <p:cNvPr id="3" name="Rectangle 2"/>
          <p:cNvSpPr/>
          <p:nvPr/>
        </p:nvSpPr>
        <p:spPr>
          <a:xfrm>
            <a:off x="838329" y="1192246"/>
            <a:ext cx="2954848" cy="369332"/>
          </a:xfrm>
          <a:prstGeom prst="rect">
            <a:avLst/>
          </a:prstGeom>
        </p:spPr>
        <p:txBody>
          <a:bodyPr wrap="none">
            <a:spAutoFit/>
          </a:bodyPr>
          <a:lstStyle/>
          <a:p>
            <a:r>
              <a:rPr lang="de-DE" i="1" dirty="0">
                <a:latin typeface="Square721 BT" panose="020B0504020202060204" pitchFamily="34" charset="0"/>
              </a:rPr>
              <a:t>A Natural Mineral Water</a:t>
            </a:r>
          </a:p>
        </p:txBody>
      </p:sp>
      <p:sp>
        <p:nvSpPr>
          <p:cNvPr id="6" name="Rectangle 5"/>
          <p:cNvSpPr/>
          <p:nvPr/>
        </p:nvSpPr>
        <p:spPr>
          <a:xfrm>
            <a:off x="838199" y="1561578"/>
            <a:ext cx="10751821" cy="5170646"/>
          </a:xfrm>
          <a:prstGeom prst="rect">
            <a:avLst/>
          </a:prstGeom>
        </p:spPr>
        <p:txBody>
          <a:bodyPr wrap="square">
            <a:spAutoFit/>
          </a:bodyPr>
          <a:lstStyle/>
          <a:p>
            <a:pPr algn="just">
              <a:lnSpc>
                <a:spcPct val="150000"/>
              </a:lnSpc>
            </a:pPr>
            <a:r>
              <a:rPr lang="en-US" sz="2000" dirty="0">
                <a:latin typeface="Square721 BT" panose="020B0504020202060204" pitchFamily="34" charset="0"/>
              </a:rPr>
              <a:t>Gases, colloids or sediments are not included in the minerals measurement. After mouth-feel, Minerals are the second most important factor in matching with healthy 				food. The higher mineral water falls in the category of 				Classic Water. Classic Waters are the workhorses of 				the food and water pairing. Their mouth-feels matches 				many dishes perfectly, which makes them a safe bet. 				Classic Water are also perfect for coffee and mixed 				drinks. If you have less minerals then SP3 water is a 				good choice for mixed drinks while one with a higher 				minerals would be perfect choice with steaks and 					meats.</a:t>
            </a:r>
            <a:endParaRPr lang="de-DE" sz="2000" dirty="0">
              <a:latin typeface="Square721 BT" panose="020B0504020202060204" pitchFamily="34" charset="0"/>
            </a:endParaRPr>
          </a:p>
        </p:txBody>
      </p:sp>
      <p:pic>
        <p:nvPicPr>
          <p:cNvPr id="7" name="Picture 6"/>
          <p:cNvPicPr>
            <a:picLocks noChangeAspect="1"/>
          </p:cNvPicPr>
          <p:nvPr/>
        </p:nvPicPr>
        <p:blipFill>
          <a:blip r:embed="rId4"/>
          <a:stretch>
            <a:fillRect/>
          </a:stretch>
        </p:blipFill>
        <p:spPr>
          <a:xfrm>
            <a:off x="838198" y="2685678"/>
            <a:ext cx="3678384" cy="3670672"/>
          </a:xfrm>
          <a:prstGeom prst="rect">
            <a:avLst/>
          </a:prstGeom>
        </p:spPr>
      </p:pic>
    </p:spTree>
    <p:extLst>
      <p:ext uri="{BB962C8B-B14F-4D97-AF65-F5344CB8AC3E}">
        <p14:creationId xmlns:p14="http://schemas.microsoft.com/office/powerpoint/2010/main" val="1210643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CaCO</a:t>
            </a:r>
            <a:r>
              <a:rPr lang="de-DE" sz="2800" b="1" baseline="-25000" dirty="0">
                <a:latin typeface="Square721 BT" panose="020B0504020202060204" pitchFamily="34" charset="0"/>
              </a:rPr>
              <a:t>3</a:t>
            </a:r>
            <a:r>
              <a:rPr lang="de-DE" sz="2800" b="1" dirty="0">
                <a:latin typeface="Square721 BT" panose="020B0504020202060204" pitchFamily="34" charset="0"/>
              </a:rPr>
              <a:t> Hardness with SP3 Water</a:t>
            </a:r>
          </a:p>
        </p:txBody>
      </p:sp>
      <p:pic>
        <p:nvPicPr>
          <p:cNvPr id="4" name="Picture 3">
            <a:hlinkClick r:id="rId3"/>
          </p:cNvPr>
          <p:cNvPicPr>
            <a:picLocks noChangeAspect="1"/>
          </p:cNvPicPr>
          <p:nvPr/>
        </p:nvPicPr>
        <p:blipFill>
          <a:blip r:embed="rId4"/>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a:xfrm>
            <a:off x="8549640" y="5724774"/>
            <a:ext cx="2743200" cy="365125"/>
          </a:xfrm>
        </p:spPr>
        <p:txBody>
          <a:bodyPr/>
          <a:lstStyle/>
          <a:p>
            <a:fld id="{DFE5D2CA-3354-46DE-9FAD-FDD45211DBD7}" type="slidenum">
              <a:rPr lang="de-DE" smtClean="0"/>
              <a:t>6</a:t>
            </a:fld>
            <a:endParaRPr lang="de-DE"/>
          </a:p>
        </p:txBody>
      </p:sp>
      <p:sp>
        <p:nvSpPr>
          <p:cNvPr id="3" name="Rectangle 2"/>
          <p:cNvSpPr/>
          <p:nvPr/>
        </p:nvSpPr>
        <p:spPr>
          <a:xfrm>
            <a:off x="716280" y="2288642"/>
            <a:ext cx="6479787" cy="523220"/>
          </a:xfrm>
          <a:prstGeom prst="rect">
            <a:avLst/>
          </a:prstGeom>
        </p:spPr>
        <p:txBody>
          <a:bodyPr wrap="none">
            <a:spAutoFit/>
          </a:bodyPr>
          <a:lstStyle/>
          <a:p>
            <a:r>
              <a:rPr lang="de-DE" sz="2800" b="1" dirty="0">
                <a:solidFill>
                  <a:prstClr val="black"/>
                </a:solidFill>
                <a:latin typeface="Square721 BT" panose="020B0504020202060204" pitchFamily="34" charset="0"/>
                <a:ea typeface="+mj-ea"/>
                <a:cs typeface="+mj-cs"/>
              </a:rPr>
              <a:t>Sodium water for Water Softeners</a:t>
            </a:r>
            <a:endParaRPr lang="de-DE" dirty="0"/>
          </a:p>
        </p:txBody>
      </p:sp>
      <p:sp>
        <p:nvSpPr>
          <p:cNvPr id="6" name="Rectangle 5"/>
          <p:cNvSpPr/>
          <p:nvPr/>
        </p:nvSpPr>
        <p:spPr>
          <a:xfrm>
            <a:off x="777240" y="1121387"/>
            <a:ext cx="10637520" cy="959430"/>
          </a:xfrm>
          <a:prstGeom prst="rect">
            <a:avLst/>
          </a:prstGeom>
        </p:spPr>
        <p:txBody>
          <a:bodyPr wrap="square">
            <a:spAutoFit/>
          </a:bodyPr>
          <a:lstStyle/>
          <a:p>
            <a:pPr algn="just">
              <a:lnSpc>
                <a:spcPct val="150000"/>
              </a:lnSpc>
            </a:pPr>
            <a:r>
              <a:rPr lang="en-US" dirty="0">
                <a:latin typeface="Square721 BT" panose="020B0504020202060204" pitchFamily="34" charset="0"/>
              </a:rPr>
              <a:t>Calcium and Magnesium levels combine the mineral water‘s „HARDNESS“. </a:t>
            </a:r>
          </a:p>
          <a:p>
            <a:pPr algn="just">
              <a:lnSpc>
                <a:spcPct val="150000"/>
              </a:lnSpc>
            </a:pPr>
            <a:r>
              <a:rPr lang="en-US" dirty="0">
                <a:latin typeface="Square721 BT" panose="020B0504020202060204" pitchFamily="34" charset="0"/>
              </a:rPr>
              <a:t>All bottled water should be naturally hard, thanks to Calcium and Magnesium.</a:t>
            </a:r>
            <a:endParaRPr lang="de-DE" dirty="0">
              <a:latin typeface="Square721 BT" panose="020B0504020202060204" pitchFamily="34" charset="0"/>
            </a:endParaRPr>
          </a:p>
        </p:txBody>
      </p:sp>
      <p:sp>
        <p:nvSpPr>
          <p:cNvPr id="7" name="Rectangle 6"/>
          <p:cNvSpPr/>
          <p:nvPr/>
        </p:nvSpPr>
        <p:spPr>
          <a:xfrm>
            <a:off x="777240" y="2674641"/>
            <a:ext cx="10637520" cy="1338828"/>
          </a:xfrm>
          <a:prstGeom prst="rect">
            <a:avLst/>
          </a:prstGeom>
        </p:spPr>
        <p:txBody>
          <a:bodyPr wrap="square">
            <a:spAutoFit/>
          </a:bodyPr>
          <a:lstStyle/>
          <a:p>
            <a:pPr algn="just">
              <a:lnSpc>
                <a:spcPct val="150000"/>
              </a:lnSpc>
            </a:pPr>
            <a:r>
              <a:rPr lang="en-US" dirty="0">
                <a:latin typeface="Square721 BT" panose="020B0504020202060204" pitchFamily="34" charset="0"/>
              </a:rPr>
              <a:t>When water is softened with ion-exchange water softener, it adds sodium to the water. About 8 mg/L of sodium is added for every grain of hardness. Environment Protection Agency (EPA) has new Sodium level regulation in drinking water which is 20 mg/L.</a:t>
            </a:r>
            <a:endParaRPr lang="de-DE" dirty="0">
              <a:latin typeface="Square721 BT" panose="020B0504020202060204" pitchFamily="34" charset="0"/>
            </a:endParaRPr>
          </a:p>
        </p:txBody>
      </p:sp>
      <p:sp>
        <p:nvSpPr>
          <p:cNvPr id="8" name="Rectangle 7"/>
          <p:cNvSpPr/>
          <p:nvPr/>
        </p:nvSpPr>
        <p:spPr>
          <a:xfrm>
            <a:off x="7694632" y="3900107"/>
            <a:ext cx="4279653" cy="2631490"/>
          </a:xfrm>
          <a:prstGeom prst="rect">
            <a:avLst/>
          </a:prstGeom>
        </p:spPr>
        <p:txBody>
          <a:bodyPr wrap="square">
            <a:spAutoFit/>
          </a:bodyPr>
          <a:lstStyle/>
          <a:p>
            <a:pPr algn="just">
              <a:lnSpc>
                <a:spcPct val="150000"/>
              </a:lnSpc>
            </a:pPr>
            <a:r>
              <a:rPr lang="en-US" dirty="0">
                <a:solidFill>
                  <a:srgbClr val="C00000"/>
                </a:solidFill>
                <a:latin typeface="Square721 BT" panose="020B0504020202060204" pitchFamily="34" charset="0"/>
              </a:rPr>
              <a:t>Most of the waters have CaCO3 equivalent over 300 mg/L (16 </a:t>
            </a:r>
            <a:r>
              <a:rPr lang="en-US" dirty="0" err="1">
                <a:solidFill>
                  <a:srgbClr val="C00000"/>
                </a:solidFill>
                <a:latin typeface="Square721 BT" panose="020B0504020202060204" pitchFamily="34" charset="0"/>
              </a:rPr>
              <a:t>gpg</a:t>
            </a:r>
            <a:r>
              <a:rPr lang="en-US" dirty="0">
                <a:solidFill>
                  <a:srgbClr val="C00000"/>
                </a:solidFill>
                <a:latin typeface="Square721 BT" panose="020B0504020202060204" pitchFamily="34" charset="0"/>
              </a:rPr>
              <a:t>)! That adds over 128 mg/L of Sodium after softening which is over 6.4 times higher than the recommendation</a:t>
            </a:r>
            <a:r>
              <a:rPr lang="en-US" sz="2000" dirty="0">
                <a:solidFill>
                  <a:srgbClr val="C00000"/>
                </a:solidFill>
                <a:latin typeface="Square721 BT" panose="020B0504020202060204" pitchFamily="34" charset="0"/>
              </a:rPr>
              <a:t>.</a:t>
            </a:r>
            <a:endParaRPr lang="de-DE" sz="2000" dirty="0">
              <a:solidFill>
                <a:srgbClr val="C00000"/>
              </a:solidFill>
              <a:latin typeface="Square721 BT" panose="020B0504020202060204" pitchFamily="34"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1308827402"/>
              </p:ext>
            </p:extLst>
          </p:nvPr>
        </p:nvGraphicFramePr>
        <p:xfrm>
          <a:off x="844550" y="4010025"/>
          <a:ext cx="8416925" cy="3187700"/>
        </p:xfrm>
        <a:graphic>
          <a:graphicData uri="http://schemas.openxmlformats.org/presentationml/2006/ole">
            <mc:AlternateContent xmlns:mc="http://schemas.openxmlformats.org/markup-compatibility/2006">
              <mc:Choice xmlns:v="urn:schemas-microsoft-com:vml" Requires="v">
                <p:oleObj spid="_x0000_s1030" name="Document" r:id="rId5" imgW="5889940" imgH="2232464" progId="Word.Document.12">
                  <p:embed/>
                </p:oleObj>
              </mc:Choice>
              <mc:Fallback>
                <p:oleObj name="Document" r:id="rId5" imgW="5889940" imgH="2232464" progId="Word.Document.12">
                  <p:embed/>
                  <p:pic>
                    <p:nvPicPr>
                      <p:cNvPr id="0" name=""/>
                      <p:cNvPicPr/>
                      <p:nvPr/>
                    </p:nvPicPr>
                    <p:blipFill>
                      <a:blip r:embed="rId6"/>
                      <a:stretch>
                        <a:fillRect/>
                      </a:stretch>
                    </p:blipFill>
                    <p:spPr>
                      <a:xfrm>
                        <a:off x="844550" y="4010025"/>
                        <a:ext cx="8416925" cy="3187700"/>
                      </a:xfrm>
                      <a:prstGeom prst="rect">
                        <a:avLst/>
                      </a:prstGeom>
                    </p:spPr>
                  </p:pic>
                </p:oleObj>
              </mc:Fallback>
            </mc:AlternateContent>
          </a:graphicData>
        </a:graphic>
      </p:graphicFrame>
    </p:spTree>
    <p:extLst>
      <p:ext uri="{BB962C8B-B14F-4D97-AF65-F5344CB8AC3E}">
        <p14:creationId xmlns:p14="http://schemas.microsoft.com/office/powerpoint/2010/main" val="3122856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SP3 Water is Structures Water</a:t>
            </a:r>
          </a:p>
        </p:txBody>
      </p:sp>
      <p:pic>
        <p:nvPicPr>
          <p:cNvPr id="4" name="Picture 3">
            <a:hlinkClick r:id="rId3"/>
          </p:cNvPr>
          <p:cNvPicPr>
            <a:picLocks noChangeAspect="1"/>
          </p:cNvPicPr>
          <p:nvPr/>
        </p:nvPicPr>
        <p:blipFill>
          <a:blip r:embed="rId4"/>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7</a:t>
            </a:fld>
            <a:endParaRPr lang="de-DE"/>
          </a:p>
        </p:txBody>
      </p:sp>
      <p:sp>
        <p:nvSpPr>
          <p:cNvPr id="3" name="Rectangle 2"/>
          <p:cNvSpPr/>
          <p:nvPr/>
        </p:nvSpPr>
        <p:spPr>
          <a:xfrm>
            <a:off x="838200" y="3756720"/>
            <a:ext cx="10706100" cy="1938992"/>
          </a:xfrm>
          <a:prstGeom prst="rect">
            <a:avLst/>
          </a:prstGeom>
        </p:spPr>
        <p:txBody>
          <a:bodyPr wrap="square">
            <a:spAutoFit/>
          </a:bodyPr>
          <a:lstStyle/>
          <a:p>
            <a:r>
              <a:rPr lang="en-US" sz="2000" dirty="0">
                <a:latin typeface="Square721 BT" panose="020B0504020202060204" pitchFamily="34" charset="0"/>
              </a:rPr>
              <a:t>Hardness – Ca(HCO3)2 water makes scaling in pipes, hot water appliances, dishwashers, washing machines, showers, taps and makes cleaning more difficult and more dependent on soaps and synthetic detergents. Scaling in boilers, heat exchangers and coffee machines comes from hard water. But hard water when passes through </a:t>
            </a:r>
            <a:r>
              <a:rPr lang="en-US" sz="2000" b="1" dirty="0">
                <a:solidFill>
                  <a:srgbClr val="83A8D3"/>
                </a:solidFill>
                <a:latin typeface="Square721 BT" panose="020B0504020202060204" pitchFamily="34" charset="0"/>
              </a:rPr>
              <a:t>SP3</a:t>
            </a:r>
            <a:r>
              <a:rPr lang="en-US" sz="2000" dirty="0">
                <a:latin typeface="Square721 BT" panose="020B0504020202060204" pitchFamily="34" charset="0"/>
              </a:rPr>
              <a:t> media opens the bracket of Ca(HCO3)2 and changes in no time changes its </a:t>
            </a:r>
            <a:r>
              <a:rPr lang="en-US" sz="2000" b="1" dirty="0">
                <a:latin typeface="Square721 BT" panose="020B0504020202060204" pitchFamily="34" charset="0"/>
              </a:rPr>
              <a:t>TEXTURE</a:t>
            </a:r>
            <a:r>
              <a:rPr lang="en-US" sz="2000" dirty="0">
                <a:latin typeface="Square721 BT" panose="020B0504020202060204" pitchFamily="34" charset="0"/>
              </a:rPr>
              <a:t> to</a:t>
            </a:r>
            <a:endParaRPr lang="de-DE" sz="2000" dirty="0">
              <a:latin typeface="Square721 BT" panose="020B0504020202060204" pitchFamily="34" charset="0"/>
            </a:endParaRPr>
          </a:p>
        </p:txBody>
      </p:sp>
      <p:sp>
        <p:nvSpPr>
          <p:cNvPr id="6" name="Rectangle 5"/>
          <p:cNvSpPr/>
          <p:nvPr/>
        </p:nvSpPr>
        <p:spPr>
          <a:xfrm>
            <a:off x="838200" y="5664190"/>
            <a:ext cx="11353800" cy="1015663"/>
          </a:xfrm>
          <a:prstGeom prst="rect">
            <a:avLst/>
          </a:prstGeom>
        </p:spPr>
        <p:txBody>
          <a:bodyPr wrap="square">
            <a:spAutoFit/>
          </a:bodyPr>
          <a:lstStyle/>
          <a:p>
            <a:r>
              <a:rPr lang="de-DE" sz="2000" dirty="0">
                <a:latin typeface="Square721 BT" panose="020B0504020202060204" pitchFamily="34" charset="0"/>
              </a:rPr>
              <a:t>Non Soluble	→ CaCO3 Calcium &amp; Magnesium minerals </a:t>
            </a:r>
          </a:p>
          <a:p>
            <a:r>
              <a:rPr lang="de-DE" sz="2000" dirty="0">
                <a:latin typeface="Square721 BT" panose="020B0504020202060204" pitchFamily="34" charset="0"/>
              </a:rPr>
              <a:t>Pure Water	→ 100% natural H2O</a:t>
            </a:r>
          </a:p>
          <a:p>
            <a:r>
              <a:rPr lang="de-DE" sz="2000" dirty="0">
                <a:latin typeface="Square721 BT" panose="020B0504020202060204" pitchFamily="34" charset="0"/>
              </a:rPr>
              <a:t>Naturally	→ Carbonated with CO2</a:t>
            </a:r>
          </a:p>
        </p:txBody>
      </p:sp>
      <p:sp>
        <p:nvSpPr>
          <p:cNvPr id="7" name="Rectangle 6"/>
          <p:cNvSpPr/>
          <p:nvPr/>
        </p:nvSpPr>
        <p:spPr>
          <a:xfrm>
            <a:off x="838200" y="1854736"/>
            <a:ext cx="10706100" cy="1015663"/>
          </a:xfrm>
          <a:prstGeom prst="rect">
            <a:avLst/>
          </a:prstGeom>
        </p:spPr>
        <p:txBody>
          <a:bodyPr wrap="square">
            <a:spAutoFit/>
          </a:bodyPr>
          <a:lstStyle/>
          <a:p>
            <a:pPr algn="just"/>
            <a:r>
              <a:rPr lang="en-US" sz="2000" dirty="0">
                <a:latin typeface="Square721 BT" panose="020B0504020202060204" pitchFamily="34" charset="0"/>
              </a:rPr>
              <a:t>100% natural </a:t>
            </a:r>
            <a:r>
              <a:rPr lang="en-US" sz="2000" dirty="0" err="1">
                <a:latin typeface="Square721 BT" panose="020B0504020202060204" pitchFamily="34" charset="0"/>
              </a:rPr>
              <a:t>watres</a:t>
            </a:r>
            <a:r>
              <a:rPr lang="en-US" sz="2000" dirty="0">
                <a:latin typeface="Square721 BT" panose="020B0504020202060204" pitchFamily="34" charset="0"/>
              </a:rPr>
              <a:t> are always available </a:t>
            </a:r>
          </a:p>
          <a:p>
            <a:pPr algn="just"/>
            <a:r>
              <a:rPr lang="en-US" sz="2000" dirty="0">
                <a:latin typeface="Square721 BT" panose="020B0504020202060204" pitchFamily="34" charset="0"/>
              </a:rPr>
              <a:t>on taps. Hard tap waters Contains two kinds</a:t>
            </a:r>
          </a:p>
          <a:p>
            <a:pPr algn="just"/>
            <a:r>
              <a:rPr lang="en-US" sz="2000" dirty="0">
                <a:latin typeface="Square721 BT" panose="020B0504020202060204" pitchFamily="34" charset="0"/>
              </a:rPr>
              <a:t>of hardness</a:t>
            </a:r>
            <a:endParaRPr lang="de-DE" sz="2000" dirty="0">
              <a:latin typeface="Square721 BT" panose="020B0504020202060204" pitchFamily="34" charset="0"/>
            </a:endParaRPr>
          </a:p>
        </p:txBody>
      </p:sp>
      <p:sp>
        <p:nvSpPr>
          <p:cNvPr id="8" name="Rectangle 7"/>
          <p:cNvSpPr/>
          <p:nvPr/>
        </p:nvSpPr>
        <p:spPr>
          <a:xfrm>
            <a:off x="838200" y="1401842"/>
            <a:ext cx="6514347" cy="461665"/>
          </a:xfrm>
          <a:prstGeom prst="rect">
            <a:avLst/>
          </a:prstGeom>
        </p:spPr>
        <p:txBody>
          <a:bodyPr wrap="none">
            <a:spAutoFit/>
          </a:bodyPr>
          <a:lstStyle/>
          <a:p>
            <a:r>
              <a:rPr lang="en-US" sz="2400" b="1" dirty="0">
                <a:latin typeface="Square721 BT" panose="020B0504020202060204" pitchFamily="34" charset="0"/>
              </a:rPr>
              <a:t>Structured Water = H</a:t>
            </a:r>
            <a:r>
              <a:rPr lang="en-US" sz="2400" b="1" baseline="-25000" dirty="0">
                <a:latin typeface="Square721 BT" panose="020B0504020202060204" pitchFamily="34" charset="0"/>
              </a:rPr>
              <a:t>2</a:t>
            </a:r>
            <a:r>
              <a:rPr lang="en-US" sz="2400" b="1" dirty="0">
                <a:latin typeface="Square721 BT" panose="020B0504020202060204" pitchFamily="34" charset="0"/>
              </a:rPr>
              <a:t>O 100% natural</a:t>
            </a:r>
            <a:endParaRPr lang="de-DE" sz="2400" b="1" dirty="0">
              <a:latin typeface="Square721 BT" panose="020B0504020202060204" pitchFamily="34"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1444983028"/>
              </p:ext>
            </p:extLst>
          </p:nvPr>
        </p:nvGraphicFramePr>
        <p:xfrm>
          <a:off x="6820611" y="1880269"/>
          <a:ext cx="9066377" cy="2304473"/>
        </p:xfrm>
        <a:graphic>
          <a:graphicData uri="http://schemas.openxmlformats.org/presentationml/2006/ole">
            <mc:AlternateContent xmlns:mc="http://schemas.openxmlformats.org/markup-compatibility/2006">
              <mc:Choice xmlns:v="urn:schemas-microsoft-com:vml" Requires="v">
                <p:oleObj spid="_x0000_s2054" name="Document" r:id="rId5" imgW="5889940" imgH="1497533" progId="Word.Document.12">
                  <p:embed/>
                </p:oleObj>
              </mc:Choice>
              <mc:Fallback>
                <p:oleObj name="Document" r:id="rId5" imgW="5889940" imgH="1497533" progId="Word.Document.12">
                  <p:embed/>
                  <p:pic>
                    <p:nvPicPr>
                      <p:cNvPr id="0" name=""/>
                      <p:cNvPicPr/>
                      <p:nvPr/>
                    </p:nvPicPr>
                    <p:blipFill>
                      <a:blip r:embed="rId6"/>
                      <a:stretch>
                        <a:fillRect/>
                      </a:stretch>
                    </p:blipFill>
                    <p:spPr>
                      <a:xfrm>
                        <a:off x="6820611" y="1880269"/>
                        <a:ext cx="9066377" cy="2304473"/>
                      </a:xfrm>
                      <a:prstGeom prst="rect">
                        <a:avLst/>
                      </a:prstGeom>
                    </p:spPr>
                  </p:pic>
                </p:oleObj>
              </mc:Fallback>
            </mc:AlternateContent>
          </a:graphicData>
        </a:graphic>
      </p:graphicFrame>
    </p:spTree>
    <p:extLst>
      <p:ext uri="{BB962C8B-B14F-4D97-AF65-F5344CB8AC3E}">
        <p14:creationId xmlns:p14="http://schemas.microsoft.com/office/powerpoint/2010/main" val="3051121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Without changing its Orientation (pH)</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8</a:t>
            </a:fld>
            <a:endParaRPr lang="de-DE"/>
          </a:p>
        </p:txBody>
      </p:sp>
      <p:sp>
        <p:nvSpPr>
          <p:cNvPr id="3" name="Rectangle 2"/>
          <p:cNvSpPr/>
          <p:nvPr/>
        </p:nvSpPr>
        <p:spPr>
          <a:xfrm>
            <a:off x="838200" y="1301684"/>
            <a:ext cx="10888980" cy="5170646"/>
          </a:xfrm>
          <a:prstGeom prst="rect">
            <a:avLst/>
          </a:prstGeom>
        </p:spPr>
        <p:txBody>
          <a:bodyPr wrap="square">
            <a:spAutoFit/>
          </a:bodyPr>
          <a:lstStyle/>
          <a:p>
            <a:pPr algn="just">
              <a:lnSpc>
                <a:spcPct val="150000"/>
              </a:lnSpc>
            </a:pPr>
            <a:r>
              <a:rPr lang="en-US" sz="2200" dirty="0">
                <a:latin typeface="Square721 BT" panose="020B0504020202060204" pitchFamily="34" charset="0"/>
              </a:rPr>
              <a:t>pH of the water is most important factor in all “Drinking waters”. The pH (for potential Hydrogen) measures the substance’s level of acidity or alkalinity. On the pH scale 1.0 to 6.8 is acidic and is not recommended for drinking or making whatsoever drinks. pH between 6.9 and 7.2 is nearly neutral and 7.2 to 14 is alkaline (or basic). All natural waters or low alkaline waters (pH 7.2 to 7.5) are best for human consumption. They tastes neither sour nor bitter but best for human tongue. Since pH is a Logarithmic scale, the difference of 1 degree indicates a tenfold increase or decrease in acidity or alkalinity. Water from weak acid cations with a pH of 5 for example is 10 times more acidic than that of a pH of 6 and so on.</a:t>
            </a:r>
            <a:endParaRPr lang="de-DE" sz="2200" dirty="0">
              <a:latin typeface="Square721 BT" panose="020B0504020202060204" pitchFamily="34" charset="0"/>
            </a:endParaRPr>
          </a:p>
        </p:txBody>
      </p:sp>
    </p:spTree>
    <p:extLst>
      <p:ext uri="{BB962C8B-B14F-4D97-AF65-F5344CB8AC3E}">
        <p14:creationId xmlns:p14="http://schemas.microsoft.com/office/powerpoint/2010/main" val="2753567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Structured Water</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9</a:t>
            </a:fld>
            <a:endParaRPr lang="de-DE"/>
          </a:p>
        </p:txBody>
      </p:sp>
      <p:sp>
        <p:nvSpPr>
          <p:cNvPr id="3" name="Rectangle 2"/>
          <p:cNvSpPr/>
          <p:nvPr/>
        </p:nvSpPr>
        <p:spPr>
          <a:xfrm>
            <a:off x="838200" y="1210244"/>
            <a:ext cx="10706100" cy="4708981"/>
          </a:xfrm>
          <a:prstGeom prst="rect">
            <a:avLst/>
          </a:prstGeom>
        </p:spPr>
        <p:txBody>
          <a:bodyPr wrap="square">
            <a:spAutoFit/>
          </a:bodyPr>
          <a:lstStyle/>
          <a:p>
            <a:pPr algn="just">
              <a:lnSpc>
                <a:spcPct val="150000"/>
              </a:lnSpc>
            </a:pPr>
            <a:r>
              <a:rPr lang="en-US" sz="2000" dirty="0">
                <a:latin typeface="Square721 BT" panose="020B0504020202060204" pitchFamily="34" charset="0"/>
              </a:rPr>
              <a:t>Definition: When water is unadulterated means only structured as follows </a:t>
            </a:r>
          </a:p>
          <a:p>
            <a:pPr algn="ctr">
              <a:lnSpc>
                <a:spcPct val="150000"/>
              </a:lnSpc>
            </a:pPr>
            <a:r>
              <a:rPr lang="de-DE" sz="2000" dirty="0">
                <a:latin typeface="Square721 BT" panose="020B0504020202060204" pitchFamily="34" charset="0"/>
              </a:rPr>
              <a:t>Ca(HCO</a:t>
            </a:r>
            <a:r>
              <a:rPr lang="de-DE" sz="2000" baseline="-25000" dirty="0">
                <a:latin typeface="Square721 BT" panose="020B0504020202060204" pitchFamily="34" charset="0"/>
              </a:rPr>
              <a:t>3</a:t>
            </a:r>
            <a:r>
              <a:rPr lang="de-DE" sz="2000" dirty="0">
                <a:latin typeface="Square721 BT" panose="020B0504020202060204" pitchFamily="34" charset="0"/>
              </a:rPr>
              <a:t>)</a:t>
            </a:r>
            <a:r>
              <a:rPr lang="de-DE" sz="2000" baseline="-25000" dirty="0">
                <a:latin typeface="Square721 BT" panose="020B0504020202060204" pitchFamily="34" charset="0"/>
              </a:rPr>
              <a:t>2</a:t>
            </a:r>
            <a:r>
              <a:rPr lang="de-DE" sz="2000" dirty="0">
                <a:latin typeface="Square721 BT" panose="020B0504020202060204" pitchFamily="34" charset="0"/>
              </a:rPr>
              <a:t> → CaCO</a:t>
            </a:r>
            <a:r>
              <a:rPr lang="de-DE" sz="2000" baseline="-25000" dirty="0">
                <a:latin typeface="Square721 BT" panose="020B0504020202060204" pitchFamily="34" charset="0"/>
              </a:rPr>
              <a:t>3</a:t>
            </a:r>
            <a:r>
              <a:rPr lang="de-DE" sz="2000" dirty="0">
                <a:latin typeface="Square721 BT" panose="020B0504020202060204" pitchFamily="34" charset="0"/>
              </a:rPr>
              <a:t> + H</a:t>
            </a:r>
            <a:r>
              <a:rPr lang="de-DE" sz="2000" baseline="-25000" dirty="0">
                <a:latin typeface="Square721 BT" panose="020B0504020202060204" pitchFamily="34" charset="0"/>
              </a:rPr>
              <a:t>2</a:t>
            </a:r>
            <a:r>
              <a:rPr lang="de-DE" sz="2000" dirty="0">
                <a:latin typeface="Square721 BT" panose="020B0504020202060204" pitchFamily="34" charset="0"/>
              </a:rPr>
              <a:t>O + CO</a:t>
            </a:r>
            <a:r>
              <a:rPr lang="de-DE" sz="2000" baseline="-25000" dirty="0">
                <a:latin typeface="Square721 BT" panose="020B0504020202060204" pitchFamily="34" charset="0"/>
              </a:rPr>
              <a:t>2</a:t>
            </a:r>
          </a:p>
          <a:p>
            <a:pPr algn="ctr">
              <a:lnSpc>
                <a:spcPct val="150000"/>
              </a:lnSpc>
            </a:pPr>
            <a:r>
              <a:rPr lang="en-US" sz="2000" dirty="0">
                <a:latin typeface="Square721 BT" panose="020B0504020202060204" pitchFamily="34" charset="0"/>
              </a:rPr>
              <a:t>Nothing added or subtracted and 100% natural.</a:t>
            </a:r>
          </a:p>
          <a:p>
            <a:pPr algn="just">
              <a:lnSpc>
                <a:spcPct val="150000"/>
              </a:lnSpc>
            </a:pPr>
            <a:endParaRPr lang="en-US" sz="2000" dirty="0">
              <a:latin typeface="Square721 BT" panose="020B0504020202060204" pitchFamily="34" charset="0"/>
            </a:endParaRPr>
          </a:p>
          <a:p>
            <a:pPr algn="just">
              <a:lnSpc>
                <a:spcPct val="150000"/>
              </a:lnSpc>
            </a:pPr>
            <a:r>
              <a:rPr lang="en-US" sz="2000" dirty="0">
                <a:latin typeface="Square721 BT" panose="020B0504020202060204" pitchFamily="34" charset="0"/>
              </a:rPr>
              <a:t>This in turn means this H</a:t>
            </a:r>
            <a:r>
              <a:rPr lang="en-US" sz="2000" baseline="-25000" dirty="0">
                <a:latin typeface="Square721 BT" panose="020B0504020202060204" pitchFamily="34" charset="0"/>
              </a:rPr>
              <a:t>2</a:t>
            </a:r>
            <a:r>
              <a:rPr lang="en-US" sz="2000" dirty="0">
                <a:latin typeface="Square721 BT" panose="020B0504020202060204" pitchFamily="34" charset="0"/>
              </a:rPr>
              <a:t>O (water molecule) has its outer electron shell intact, i.e. in equilibrium and without a charge. This is a structural water, a water without the change in pH, without adding high sodium content, a water that you will feel and see can penetrate the body’s cells with ease and therefore cleanse your cells and re-hydrate your body’s cells much more easily. It is this cleansing of your cells that give you a better, healthier and happier life.</a:t>
            </a:r>
            <a:endParaRPr lang="de-DE" sz="2000" dirty="0">
              <a:latin typeface="Square721 BT" panose="020B0504020202060204" pitchFamily="34" charset="0"/>
            </a:endParaRPr>
          </a:p>
        </p:txBody>
      </p:sp>
    </p:spTree>
    <p:extLst>
      <p:ext uri="{BB962C8B-B14F-4D97-AF65-F5344CB8AC3E}">
        <p14:creationId xmlns:p14="http://schemas.microsoft.com/office/powerpoint/2010/main" val="419044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TDS as a function of cell hydration property</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10</a:t>
            </a:fld>
            <a:endParaRPr lang="de-DE"/>
          </a:p>
        </p:txBody>
      </p:sp>
      <p:sp>
        <p:nvSpPr>
          <p:cNvPr id="3" name="Rectangle 2"/>
          <p:cNvSpPr/>
          <p:nvPr/>
        </p:nvSpPr>
        <p:spPr>
          <a:xfrm>
            <a:off x="891540" y="1441942"/>
            <a:ext cx="5757454" cy="4247317"/>
          </a:xfrm>
          <a:prstGeom prst="rect">
            <a:avLst/>
          </a:prstGeom>
        </p:spPr>
        <p:txBody>
          <a:bodyPr wrap="square">
            <a:spAutoFit/>
          </a:bodyPr>
          <a:lstStyle/>
          <a:p>
            <a:pPr algn="just">
              <a:lnSpc>
                <a:spcPct val="150000"/>
              </a:lnSpc>
            </a:pPr>
            <a:r>
              <a:rPr lang="en-US" sz="2000" dirty="0">
                <a:latin typeface="Square721 BT" panose="020B0504020202060204" pitchFamily="34" charset="0"/>
              </a:rPr>
              <a:t>Lower the TDS (Minerals) the greater the cell hydrating properties of the  water. All healthy cells are surrounded by (“structural water”). And all natural waters are naturally carbonated those are treated with  FILTERSORB SP3. All mineral waters with its unique mineral composition those are reputed to have beneficial properties for health.</a:t>
            </a:r>
            <a:endParaRPr lang="de-DE" sz="2000" dirty="0">
              <a:latin typeface="Square721 BT" panose="020B0504020202060204" pitchFamily="34" charset="0"/>
            </a:endParaRPr>
          </a:p>
        </p:txBody>
      </p:sp>
      <p:pic>
        <p:nvPicPr>
          <p:cNvPr id="6" name="Picture 5"/>
          <p:cNvPicPr>
            <a:picLocks noChangeAspect="1"/>
          </p:cNvPicPr>
          <p:nvPr/>
        </p:nvPicPr>
        <p:blipFill>
          <a:blip r:embed="rId4"/>
          <a:stretch>
            <a:fillRect/>
          </a:stretch>
        </p:blipFill>
        <p:spPr>
          <a:xfrm>
            <a:off x="7269479" y="4072593"/>
            <a:ext cx="3157791" cy="2181579"/>
          </a:xfrm>
          <a:prstGeom prst="rect">
            <a:avLst/>
          </a:prstGeom>
        </p:spPr>
      </p:pic>
      <p:pic>
        <p:nvPicPr>
          <p:cNvPr id="9" name="Picture 8"/>
          <p:cNvPicPr>
            <a:picLocks noChangeAspect="1"/>
          </p:cNvPicPr>
          <p:nvPr/>
        </p:nvPicPr>
        <p:blipFill>
          <a:blip r:embed="rId5"/>
          <a:stretch>
            <a:fillRect/>
          </a:stretch>
        </p:blipFill>
        <p:spPr>
          <a:xfrm>
            <a:off x="7216139" y="1792866"/>
            <a:ext cx="3134930" cy="2105906"/>
          </a:xfrm>
          <a:prstGeom prst="rect">
            <a:avLst/>
          </a:prstGeom>
        </p:spPr>
      </p:pic>
    </p:spTree>
    <p:extLst>
      <p:ext uri="{BB962C8B-B14F-4D97-AF65-F5344CB8AC3E}">
        <p14:creationId xmlns:p14="http://schemas.microsoft.com/office/powerpoint/2010/main" val="3539699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Effect of minerals on your health</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11</a:t>
            </a:fld>
            <a:endParaRPr lang="de-DE"/>
          </a:p>
        </p:txBody>
      </p:sp>
      <p:sp>
        <p:nvSpPr>
          <p:cNvPr id="3" name="Rectangle 2"/>
          <p:cNvSpPr/>
          <p:nvPr/>
        </p:nvSpPr>
        <p:spPr>
          <a:xfrm>
            <a:off x="838200" y="1210244"/>
            <a:ext cx="6294120" cy="2862322"/>
          </a:xfrm>
          <a:prstGeom prst="rect">
            <a:avLst/>
          </a:prstGeom>
        </p:spPr>
        <p:txBody>
          <a:bodyPr wrap="square">
            <a:spAutoFit/>
          </a:bodyPr>
          <a:lstStyle/>
          <a:p>
            <a:pPr algn="just">
              <a:lnSpc>
                <a:spcPct val="150000"/>
              </a:lnSpc>
            </a:pPr>
            <a:r>
              <a:rPr lang="en-US" sz="2000" dirty="0">
                <a:latin typeface="Square721 BT" panose="020B0504020202060204" pitchFamily="34" charset="0"/>
              </a:rPr>
              <a:t>Compared to most of the wines, differences in taste between waters are quite subtle. But they are nevertheless discernible: Local  geological strata impart water with different minerals, giving each and every single source of drinking water a unique set of minerals. </a:t>
            </a:r>
          </a:p>
        </p:txBody>
      </p:sp>
      <p:sp>
        <p:nvSpPr>
          <p:cNvPr id="8" name="Rectangle 7"/>
          <p:cNvSpPr/>
          <p:nvPr/>
        </p:nvSpPr>
        <p:spPr>
          <a:xfrm>
            <a:off x="7379261" y="4285355"/>
            <a:ext cx="4495800" cy="1889492"/>
          </a:xfrm>
          <a:prstGeom prst="rect">
            <a:avLst/>
          </a:prstGeom>
        </p:spPr>
        <p:txBody>
          <a:bodyPr wrap="square">
            <a:spAutoFit/>
          </a:bodyPr>
          <a:lstStyle/>
          <a:p>
            <a:pPr>
              <a:lnSpc>
                <a:spcPct val="150000"/>
              </a:lnSpc>
            </a:pPr>
            <a:r>
              <a:rPr lang="en-US" sz="2000" dirty="0">
                <a:latin typeface="Square721 BT" panose="020B0504020202060204" pitchFamily="34" charset="0"/>
              </a:rPr>
              <a:t>Herewith we describe the most healthiest minerals found in SP3 water the benefits these minerals can provide</a:t>
            </a:r>
            <a:endParaRPr lang="de-DE" sz="2000" dirty="0"/>
          </a:p>
        </p:txBody>
      </p:sp>
      <p:pic>
        <p:nvPicPr>
          <p:cNvPr id="9" name="Picture 8"/>
          <p:cNvPicPr>
            <a:picLocks noChangeAspect="1"/>
          </p:cNvPicPr>
          <p:nvPr/>
        </p:nvPicPr>
        <p:blipFill>
          <a:blip r:embed="rId4"/>
          <a:stretch>
            <a:fillRect/>
          </a:stretch>
        </p:blipFill>
        <p:spPr>
          <a:xfrm>
            <a:off x="7379261" y="582969"/>
            <a:ext cx="2484120" cy="3489597"/>
          </a:xfrm>
          <a:prstGeom prst="rect">
            <a:avLst/>
          </a:prstGeom>
        </p:spPr>
      </p:pic>
      <p:pic>
        <p:nvPicPr>
          <p:cNvPr id="10" name="Picture 9"/>
          <p:cNvPicPr>
            <a:picLocks noChangeAspect="1"/>
          </p:cNvPicPr>
          <p:nvPr/>
        </p:nvPicPr>
        <p:blipFill>
          <a:blip r:embed="rId5"/>
          <a:stretch>
            <a:fillRect/>
          </a:stretch>
        </p:blipFill>
        <p:spPr>
          <a:xfrm>
            <a:off x="3804313" y="4030751"/>
            <a:ext cx="3451477" cy="2617622"/>
          </a:xfrm>
          <a:prstGeom prst="rect">
            <a:avLst/>
          </a:prstGeom>
        </p:spPr>
      </p:pic>
    </p:spTree>
    <p:extLst>
      <p:ext uri="{BB962C8B-B14F-4D97-AF65-F5344CB8AC3E}">
        <p14:creationId xmlns:p14="http://schemas.microsoft.com/office/powerpoint/2010/main" val="315883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Magnesiúm for Human Body</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12</a:t>
            </a:fld>
            <a:endParaRPr lang="de-DE"/>
          </a:p>
        </p:txBody>
      </p:sp>
      <p:sp>
        <p:nvSpPr>
          <p:cNvPr id="3" name="Rectangle 2"/>
          <p:cNvSpPr/>
          <p:nvPr/>
        </p:nvSpPr>
        <p:spPr>
          <a:xfrm>
            <a:off x="838200" y="1275490"/>
            <a:ext cx="10728960" cy="5170646"/>
          </a:xfrm>
          <a:prstGeom prst="rect">
            <a:avLst/>
          </a:prstGeom>
        </p:spPr>
        <p:txBody>
          <a:bodyPr wrap="square">
            <a:spAutoFit/>
          </a:bodyPr>
          <a:lstStyle/>
          <a:p>
            <a:pPr>
              <a:lnSpc>
                <a:spcPct val="150000"/>
              </a:lnSpc>
            </a:pPr>
            <a:r>
              <a:rPr lang="de-DE" sz="2000" b="1" dirty="0">
                <a:latin typeface="Square721 BT" panose="020B0504020202060204" pitchFamily="34" charset="0"/>
              </a:rPr>
              <a:t>Magnesium (Mg</a:t>
            </a:r>
            <a:r>
              <a:rPr lang="de-DE" sz="2000" b="1" baseline="30000" dirty="0">
                <a:latin typeface="Square721 BT" panose="020B0504020202060204" pitchFamily="34" charset="0"/>
              </a:rPr>
              <a:t>++</a:t>
            </a:r>
            <a:r>
              <a:rPr lang="de-DE" sz="2000" b="1" dirty="0">
                <a:latin typeface="Square721 BT" panose="020B0504020202060204" pitchFamily="34" charset="0"/>
              </a:rPr>
              <a:t>)</a:t>
            </a:r>
          </a:p>
          <a:p>
            <a:pPr>
              <a:lnSpc>
                <a:spcPct val="150000"/>
              </a:lnSpc>
            </a:pPr>
            <a:r>
              <a:rPr lang="en-US" sz="2000" dirty="0">
                <a:latin typeface="Square721 BT" panose="020B0504020202060204" pitchFamily="34" charset="0"/>
              </a:rPr>
              <a:t>Almost all human cells have some level of magnesium in them and all adults need four hundred milligrams (400 mg) of Mg</a:t>
            </a:r>
            <a:r>
              <a:rPr lang="en-US" sz="2000" baseline="30000" dirty="0">
                <a:latin typeface="Square721 BT" panose="020B0504020202060204" pitchFamily="34" charset="0"/>
              </a:rPr>
              <a:t>++</a:t>
            </a:r>
            <a:r>
              <a:rPr lang="en-US" sz="2000" dirty="0">
                <a:latin typeface="Square721 BT" panose="020B0504020202060204" pitchFamily="34" charset="0"/>
              </a:rPr>
              <a:t> everyday. Magnesium is very important for the regulation of muscle contractions and the transmission of nerve impulses and its activation energy for producing enzymes. Human beings’ complete bone structure relies on Mg</a:t>
            </a:r>
            <a:r>
              <a:rPr lang="en-US" sz="2000" baseline="30000" dirty="0">
                <a:latin typeface="Square721 BT" panose="020B0504020202060204" pitchFamily="34" charset="0"/>
              </a:rPr>
              <a:t>++</a:t>
            </a:r>
            <a:r>
              <a:rPr lang="en-US" sz="2000" dirty="0">
                <a:latin typeface="Square721 BT" panose="020B0504020202060204" pitchFamily="34" charset="0"/>
              </a:rPr>
              <a:t> and the expansion blood vessels, which reduces the risk of heart attack. All sickness are related to magnesium deficiency. Nervousness, lack of concentration, dizziness and headaches or migraines are related to high SODIUM in water and lack of magnesium. All waters have below 50 mg/liter of </a:t>
            </a:r>
            <a:r>
              <a:rPr lang="en-US" sz="2000" dirty="0">
                <a:solidFill>
                  <a:prstClr val="black"/>
                </a:solidFill>
                <a:latin typeface="Square721 BT" panose="020B0504020202060204" pitchFamily="34" charset="0"/>
              </a:rPr>
              <a:t>Mg</a:t>
            </a:r>
            <a:r>
              <a:rPr lang="en-US" sz="2000" baseline="30000" dirty="0">
                <a:solidFill>
                  <a:prstClr val="black"/>
                </a:solidFill>
                <a:latin typeface="Square721 BT" panose="020B0504020202060204" pitchFamily="34" charset="0"/>
              </a:rPr>
              <a:t>++</a:t>
            </a:r>
            <a:r>
              <a:rPr lang="en-US" sz="2000" dirty="0">
                <a:solidFill>
                  <a:prstClr val="black"/>
                </a:solidFill>
                <a:latin typeface="Square721 BT" panose="020B0504020202060204" pitchFamily="34" charset="0"/>
              </a:rPr>
              <a:t> </a:t>
            </a:r>
            <a:r>
              <a:rPr lang="en-US" sz="2000" dirty="0">
                <a:latin typeface="Square721 BT" panose="020B0504020202060204" pitchFamily="34" charset="0"/>
              </a:rPr>
              <a:t>therefore AMG (Adds Magnesium is important) to install (500 - 600 mg/liter) of Mg</a:t>
            </a:r>
            <a:r>
              <a:rPr lang="en-US" sz="2000" baseline="30000" dirty="0">
                <a:latin typeface="Square721 BT" panose="020B0504020202060204" pitchFamily="34" charset="0"/>
              </a:rPr>
              <a:t>++</a:t>
            </a:r>
            <a:r>
              <a:rPr lang="en-US" sz="2000" dirty="0">
                <a:latin typeface="Square721 BT" panose="020B0504020202060204" pitchFamily="34" charset="0"/>
              </a:rPr>
              <a:t> in healthy drinking water. It is a revolution in all Drinking water history.</a:t>
            </a:r>
            <a:endParaRPr lang="de-DE" sz="2000" dirty="0">
              <a:latin typeface="Square721 BT" panose="020B0504020202060204" pitchFamily="34" charset="0"/>
            </a:endParaRPr>
          </a:p>
        </p:txBody>
      </p:sp>
      <p:sp>
        <p:nvSpPr>
          <p:cNvPr id="6" name="Rectangle 5"/>
          <p:cNvSpPr/>
          <p:nvPr/>
        </p:nvSpPr>
        <p:spPr>
          <a:xfrm>
            <a:off x="4094011" y="6331903"/>
            <a:ext cx="3703578" cy="400110"/>
          </a:xfrm>
          <a:prstGeom prst="rect">
            <a:avLst/>
          </a:prstGeom>
        </p:spPr>
        <p:txBody>
          <a:bodyPr wrap="none">
            <a:spAutoFit/>
          </a:bodyPr>
          <a:lstStyle/>
          <a:p>
            <a:r>
              <a:rPr lang="de-DE" sz="2000" dirty="0">
                <a:latin typeface="Square721 BT" panose="020B0504020202060204" pitchFamily="34" charset="0"/>
              </a:rPr>
              <a:t>Upcoming next: AMG Filters</a:t>
            </a:r>
          </a:p>
        </p:txBody>
      </p:sp>
    </p:spTree>
    <p:extLst>
      <p:ext uri="{BB962C8B-B14F-4D97-AF65-F5344CB8AC3E}">
        <p14:creationId xmlns:p14="http://schemas.microsoft.com/office/powerpoint/2010/main" val="4251339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2824662"/>
            <a:ext cx="12192000" cy="1338828"/>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le 1"/>
          <p:cNvSpPr>
            <a:spLocks noGrp="1"/>
          </p:cNvSpPr>
          <p:nvPr>
            <p:ph type="title"/>
          </p:nvPr>
        </p:nvSpPr>
        <p:spPr/>
        <p:txBody>
          <a:bodyPr>
            <a:normAutofit/>
          </a:bodyPr>
          <a:lstStyle/>
          <a:p>
            <a:r>
              <a:rPr lang="de-DE" sz="2800" b="1" dirty="0">
                <a:latin typeface="Square721 BT" panose="020B0504020202060204" pitchFamily="34" charset="0"/>
              </a:rPr>
              <a:t>Calcium (Ca</a:t>
            </a:r>
            <a:r>
              <a:rPr lang="de-DE" sz="2800" b="1" baseline="30000" dirty="0">
                <a:latin typeface="Square721 BT" panose="020B0504020202060204" pitchFamily="34" charset="0"/>
              </a:rPr>
              <a:t>++</a:t>
            </a:r>
            <a:r>
              <a:rPr lang="de-DE" sz="2800" b="1" dirty="0">
                <a:latin typeface="Square721 BT" panose="020B0504020202060204" pitchFamily="34" charset="0"/>
              </a:rPr>
              <a:t>) only Sp3 can do</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a:xfrm>
            <a:off x="8610600" y="6356350"/>
            <a:ext cx="2743200" cy="365125"/>
          </a:xfrm>
        </p:spPr>
        <p:txBody>
          <a:bodyPr/>
          <a:lstStyle/>
          <a:p>
            <a:pPr algn="just"/>
            <a:fld id="{DFE5D2CA-3354-46DE-9FAD-FDD45211DBD7}" type="slidenum">
              <a:rPr lang="de-DE" smtClean="0"/>
              <a:pPr algn="just"/>
              <a:t>13</a:t>
            </a:fld>
            <a:endParaRPr lang="de-DE"/>
          </a:p>
        </p:txBody>
      </p:sp>
      <p:sp>
        <p:nvSpPr>
          <p:cNvPr id="3" name="Rectangle 2"/>
          <p:cNvSpPr/>
          <p:nvPr/>
        </p:nvSpPr>
        <p:spPr>
          <a:xfrm>
            <a:off x="838200" y="1346172"/>
            <a:ext cx="10751820" cy="1338828"/>
          </a:xfrm>
          <a:prstGeom prst="rect">
            <a:avLst/>
          </a:prstGeom>
        </p:spPr>
        <p:txBody>
          <a:bodyPr wrap="square">
            <a:spAutoFit/>
          </a:bodyPr>
          <a:lstStyle/>
          <a:p>
            <a:pPr algn="just">
              <a:lnSpc>
                <a:spcPct val="150000"/>
              </a:lnSpc>
            </a:pPr>
            <a:r>
              <a:rPr lang="en-US" dirty="0">
                <a:latin typeface="Square721 BT" panose="020B0504020202060204" pitchFamily="34" charset="0"/>
              </a:rPr>
              <a:t>It is a fact that every adult needs about 800 mg of Ca</a:t>
            </a:r>
            <a:r>
              <a:rPr lang="en-US" baseline="30000" dirty="0">
                <a:latin typeface="Square721 BT" panose="020B0504020202060204" pitchFamily="34" charset="0"/>
              </a:rPr>
              <a:t>++</a:t>
            </a:r>
            <a:r>
              <a:rPr lang="en-US" dirty="0">
                <a:latin typeface="Square721 BT" panose="020B0504020202060204" pitchFamily="34" charset="0"/>
              </a:rPr>
              <a:t> per day – babies don’t require more than 300 mg/day but all youngsters between fifteen and nineteen year olds need significantly more.</a:t>
            </a:r>
          </a:p>
        </p:txBody>
      </p:sp>
      <p:sp>
        <p:nvSpPr>
          <p:cNvPr id="6" name="Rectangle 5"/>
          <p:cNvSpPr/>
          <p:nvPr/>
        </p:nvSpPr>
        <p:spPr>
          <a:xfrm>
            <a:off x="838200" y="2824662"/>
            <a:ext cx="10751820" cy="1338828"/>
          </a:xfrm>
          <a:prstGeom prst="rect">
            <a:avLst/>
          </a:prstGeom>
        </p:spPr>
        <p:txBody>
          <a:bodyPr wrap="square">
            <a:spAutoFit/>
          </a:bodyPr>
          <a:lstStyle/>
          <a:p>
            <a:pPr algn="just">
              <a:lnSpc>
                <a:spcPct val="150000"/>
              </a:lnSpc>
            </a:pPr>
            <a:r>
              <a:rPr lang="en-US" dirty="0">
                <a:solidFill>
                  <a:srgbClr val="C00000"/>
                </a:solidFill>
                <a:latin typeface="Square721 BT" panose="020B0504020202060204" pitchFamily="34" charset="0"/>
              </a:rPr>
              <a:t>Soft Water has no Magnesium (Mg</a:t>
            </a:r>
            <a:r>
              <a:rPr lang="en-US" baseline="30000" dirty="0">
                <a:solidFill>
                  <a:srgbClr val="C00000"/>
                </a:solidFill>
                <a:latin typeface="Square721 BT" panose="020B0504020202060204" pitchFamily="34" charset="0"/>
              </a:rPr>
              <a:t>++</a:t>
            </a:r>
            <a:r>
              <a:rPr lang="en-US" dirty="0">
                <a:solidFill>
                  <a:srgbClr val="C00000"/>
                </a:solidFill>
                <a:latin typeface="Square721 BT" panose="020B0504020202060204" pitchFamily="34" charset="0"/>
              </a:rPr>
              <a:t>) and Soft Water has no Calcium (Ca</a:t>
            </a:r>
            <a:r>
              <a:rPr lang="en-US" baseline="30000" dirty="0">
                <a:solidFill>
                  <a:srgbClr val="C00000"/>
                </a:solidFill>
                <a:latin typeface="Square721 BT" panose="020B0504020202060204" pitchFamily="34" charset="0"/>
              </a:rPr>
              <a:t>++</a:t>
            </a:r>
            <a:r>
              <a:rPr lang="en-US" dirty="0">
                <a:solidFill>
                  <a:srgbClr val="C00000"/>
                </a:solidFill>
                <a:latin typeface="Square721 BT" panose="020B0504020202060204" pitchFamily="34" charset="0"/>
              </a:rPr>
              <a:t>) and 7.8 mg/L of Sodium is suitable for all heart patients. The metabolism and regular contraction of heart is affected by sodium.</a:t>
            </a:r>
            <a:endParaRPr lang="de-DE" dirty="0">
              <a:solidFill>
                <a:srgbClr val="C00000"/>
              </a:solidFill>
              <a:latin typeface="Square721 BT" panose="020B0504020202060204" pitchFamily="34" charset="0"/>
            </a:endParaRPr>
          </a:p>
        </p:txBody>
      </p:sp>
      <p:sp>
        <p:nvSpPr>
          <p:cNvPr id="7" name="Rectangle 6"/>
          <p:cNvSpPr/>
          <p:nvPr/>
        </p:nvSpPr>
        <p:spPr>
          <a:xfrm>
            <a:off x="838200" y="4303152"/>
            <a:ext cx="10751820" cy="2169825"/>
          </a:xfrm>
          <a:prstGeom prst="rect">
            <a:avLst/>
          </a:prstGeom>
        </p:spPr>
        <p:txBody>
          <a:bodyPr wrap="square">
            <a:spAutoFit/>
          </a:bodyPr>
          <a:lstStyle/>
          <a:p>
            <a:pPr algn="just">
              <a:lnSpc>
                <a:spcPct val="150000"/>
              </a:lnSpc>
            </a:pPr>
            <a:r>
              <a:rPr lang="en-US" dirty="0">
                <a:latin typeface="Square721 BT" panose="020B0504020202060204" pitchFamily="34" charset="0"/>
              </a:rPr>
              <a:t>The many benefits include its stabilizing bone structure, teeth and cell membranes, ensuring nerve and muscle impulses are properly transmitted and helping to prevent blood clotting. Calcium also has a balancing effect for numerous skin allergies. Bone decalcify (osteoporosis) and fractures become more likely if a body is not getting enough calcium. Best water for drinking should have 200 mg/liter to 400 mg/liter calcium.</a:t>
            </a:r>
            <a:endParaRPr lang="de-DE" dirty="0">
              <a:latin typeface="Square721 BT" panose="020B0504020202060204" pitchFamily="34" charset="0"/>
            </a:endParaRPr>
          </a:p>
        </p:txBody>
      </p:sp>
    </p:spTree>
    <p:extLst>
      <p:ext uri="{BB962C8B-B14F-4D97-AF65-F5344CB8AC3E}">
        <p14:creationId xmlns:p14="http://schemas.microsoft.com/office/powerpoint/2010/main" val="2741277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9000952" y="2619812"/>
            <a:ext cx="2973333" cy="3773846"/>
          </a:xfrm>
          <a:prstGeom prst="rect">
            <a:avLst/>
          </a:prstGeom>
        </p:spPr>
      </p:pic>
      <p:sp>
        <p:nvSpPr>
          <p:cNvPr id="2" name="Title 1"/>
          <p:cNvSpPr>
            <a:spLocks noGrp="1"/>
          </p:cNvSpPr>
          <p:nvPr>
            <p:ph type="title"/>
          </p:nvPr>
        </p:nvSpPr>
        <p:spPr/>
        <p:txBody>
          <a:bodyPr>
            <a:normAutofit/>
          </a:bodyPr>
          <a:lstStyle/>
          <a:p>
            <a:r>
              <a:rPr lang="de-DE" sz="2800" b="1" dirty="0">
                <a:latin typeface="Square721 BT" panose="020B0504020202060204" pitchFamily="34" charset="0"/>
              </a:rPr>
              <a:t>Carbonation Level of Best Drinking Water</a:t>
            </a:r>
          </a:p>
        </p:txBody>
      </p:sp>
      <p:pic>
        <p:nvPicPr>
          <p:cNvPr id="4" name="Picture 3">
            <a:hlinkClick r:id="rId3"/>
          </p:cNvPr>
          <p:cNvPicPr>
            <a:picLocks noChangeAspect="1"/>
          </p:cNvPicPr>
          <p:nvPr/>
        </p:nvPicPr>
        <p:blipFill>
          <a:blip r:embed="rId4"/>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14</a:t>
            </a:fld>
            <a:endParaRPr lang="de-DE"/>
          </a:p>
        </p:txBody>
      </p:sp>
      <p:sp>
        <p:nvSpPr>
          <p:cNvPr id="3" name="Rectangle 2"/>
          <p:cNvSpPr/>
          <p:nvPr/>
        </p:nvSpPr>
        <p:spPr>
          <a:xfrm>
            <a:off x="838200" y="1307273"/>
            <a:ext cx="10866120" cy="1477328"/>
          </a:xfrm>
          <a:prstGeom prst="rect">
            <a:avLst/>
          </a:prstGeom>
        </p:spPr>
        <p:txBody>
          <a:bodyPr wrap="square">
            <a:spAutoFit/>
          </a:bodyPr>
          <a:lstStyle/>
          <a:p>
            <a:pPr algn="just">
              <a:lnSpc>
                <a:spcPct val="150000"/>
              </a:lnSpc>
            </a:pPr>
            <a:r>
              <a:rPr lang="en-US" sz="2000" dirty="0">
                <a:latin typeface="Square721 BT" panose="020B0504020202060204" pitchFamily="34" charset="0"/>
              </a:rPr>
              <a:t>Effervescent: Effervescent waters are an epicurean surprise to many. FILTERSORB SP3 water is very sophisticated water, with the smallest possible bubbles of (CO</a:t>
            </a:r>
            <a:r>
              <a:rPr lang="en-US" sz="2000" baseline="-25000" dirty="0">
                <a:latin typeface="Square721 BT" panose="020B0504020202060204" pitchFamily="34" charset="0"/>
              </a:rPr>
              <a:t>2</a:t>
            </a:r>
            <a:r>
              <a:rPr lang="en-US" sz="2000" dirty="0">
                <a:latin typeface="Square721 BT" panose="020B0504020202060204" pitchFamily="34" charset="0"/>
              </a:rPr>
              <a:t>), straddle a line between STILL and LIGHT SPARKLING water.</a:t>
            </a:r>
            <a:endParaRPr lang="de-DE" sz="2000" dirty="0">
              <a:latin typeface="Square721 BT" panose="020B0504020202060204" pitchFamily="34" charset="0"/>
            </a:endParaRPr>
          </a:p>
        </p:txBody>
      </p:sp>
      <p:sp>
        <p:nvSpPr>
          <p:cNvPr id="6" name="Rectangle 5"/>
          <p:cNvSpPr/>
          <p:nvPr/>
        </p:nvSpPr>
        <p:spPr>
          <a:xfrm>
            <a:off x="838200" y="3844210"/>
            <a:ext cx="8305800" cy="2344424"/>
          </a:xfrm>
          <a:prstGeom prst="rect">
            <a:avLst/>
          </a:prstGeom>
        </p:spPr>
        <p:txBody>
          <a:bodyPr wrap="square">
            <a:spAutoFit/>
          </a:bodyPr>
          <a:lstStyle/>
          <a:p>
            <a:pPr algn="just">
              <a:lnSpc>
                <a:spcPct val="150000"/>
              </a:lnSpc>
            </a:pPr>
            <a:r>
              <a:rPr lang="en-US" sz="2000" dirty="0">
                <a:latin typeface="Square721 BT" panose="020B0504020202060204" pitchFamily="34" charset="0"/>
              </a:rPr>
              <a:t>Use SP3 water to surprise to contrast a dish with a water pairing. Recommended serving temperature: 12°don’t like sparkling water at all will love Light C / 54°F You will notice all those people who claim they don’t like sparkling water at all will love Light Sparkling water made by SP3.</a:t>
            </a:r>
            <a:endParaRPr lang="de-DE" sz="2000" dirty="0">
              <a:latin typeface="Square721 BT" panose="020B0504020202060204" pitchFamily="34" charset="0"/>
            </a:endParaRPr>
          </a:p>
        </p:txBody>
      </p:sp>
      <p:sp>
        <p:nvSpPr>
          <p:cNvPr id="7" name="Rectangle 6"/>
          <p:cNvSpPr/>
          <p:nvPr/>
        </p:nvSpPr>
        <p:spPr>
          <a:xfrm>
            <a:off x="838200" y="3244126"/>
            <a:ext cx="6739345" cy="523220"/>
          </a:xfrm>
          <a:prstGeom prst="rect">
            <a:avLst/>
          </a:prstGeom>
        </p:spPr>
        <p:txBody>
          <a:bodyPr wrap="none">
            <a:spAutoFit/>
          </a:bodyPr>
          <a:lstStyle/>
          <a:p>
            <a:r>
              <a:rPr lang="sv-SE" sz="2800" b="1" dirty="0">
                <a:latin typeface="Square721 BT" panose="020B0504020202060204" pitchFamily="34" charset="0"/>
              </a:rPr>
              <a:t>Carbonation:  2 mg/liter – 5 mg/liter</a:t>
            </a:r>
            <a:endParaRPr lang="de-DE" sz="2800" b="1" dirty="0">
              <a:latin typeface="Square721 BT" panose="020B0504020202060204" pitchFamily="34" charset="0"/>
            </a:endParaRPr>
          </a:p>
        </p:txBody>
      </p:sp>
    </p:spTree>
    <p:extLst>
      <p:ext uri="{BB962C8B-B14F-4D97-AF65-F5344CB8AC3E}">
        <p14:creationId xmlns:p14="http://schemas.microsoft.com/office/powerpoint/2010/main" val="2488140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What is Water Texture?</a:t>
            </a:r>
          </a:p>
        </p:txBody>
      </p:sp>
      <p:pic>
        <p:nvPicPr>
          <p:cNvPr id="4" name="Picture 3">
            <a:hlinkClick r:id="rId3"/>
          </p:cNvPr>
          <p:cNvPicPr>
            <a:picLocks noChangeAspect="1"/>
          </p:cNvPicPr>
          <p:nvPr/>
        </p:nvPicPr>
        <p:blipFill>
          <a:blip r:embed="rId4"/>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15</a:t>
            </a:fld>
            <a:endParaRPr lang="de-DE"/>
          </a:p>
        </p:txBody>
      </p:sp>
      <p:sp>
        <p:nvSpPr>
          <p:cNvPr id="6" name="Rectangle 5"/>
          <p:cNvSpPr/>
          <p:nvPr/>
        </p:nvSpPr>
        <p:spPr>
          <a:xfrm>
            <a:off x="6617368" y="5959176"/>
            <a:ext cx="4378981" cy="661463"/>
          </a:xfrm>
          <a:prstGeom prst="rect">
            <a:avLst/>
          </a:prstGeom>
        </p:spPr>
        <p:txBody>
          <a:bodyPr wrap="square">
            <a:spAutoFit/>
          </a:bodyPr>
          <a:lstStyle/>
          <a:p>
            <a:pPr marR="55370" algn="ctr">
              <a:lnSpc>
                <a:spcPct val="150000"/>
              </a:lnSpc>
            </a:pPr>
            <a:r>
              <a:rPr lang="de-DE" sz="2800" b="1" dirty="0">
                <a:latin typeface="Square721 BT" panose="020B0504020202060204" pitchFamily="34" charset="0"/>
              </a:rPr>
              <a:t>Thanks for reading!</a:t>
            </a:r>
          </a:p>
        </p:txBody>
      </p:sp>
      <p:sp>
        <p:nvSpPr>
          <p:cNvPr id="7" name="Rectangle 6"/>
          <p:cNvSpPr/>
          <p:nvPr/>
        </p:nvSpPr>
        <p:spPr>
          <a:xfrm>
            <a:off x="7670746" y="5762776"/>
            <a:ext cx="2272225" cy="461665"/>
          </a:xfrm>
          <a:prstGeom prst="rect">
            <a:avLst/>
          </a:prstGeom>
        </p:spPr>
        <p:txBody>
          <a:bodyPr wrap="none">
            <a:spAutoFit/>
          </a:bodyPr>
          <a:lstStyle/>
          <a:p>
            <a:pPr marR="55370" algn="ctr"/>
            <a:r>
              <a:rPr lang="de-DE" sz="2400" dirty="0">
                <a:latin typeface="Square721 BT" panose="020B0504020202060204" pitchFamily="34" charset="0"/>
              </a:rPr>
              <a:t>End of Part III</a:t>
            </a:r>
          </a:p>
        </p:txBody>
      </p:sp>
      <p:sp>
        <p:nvSpPr>
          <p:cNvPr id="3" name="Rectangle 2"/>
          <p:cNvSpPr/>
          <p:nvPr/>
        </p:nvSpPr>
        <p:spPr>
          <a:xfrm>
            <a:off x="838200" y="1286923"/>
            <a:ext cx="10843260" cy="1477328"/>
          </a:xfrm>
          <a:prstGeom prst="rect">
            <a:avLst/>
          </a:prstGeom>
        </p:spPr>
        <p:txBody>
          <a:bodyPr wrap="square">
            <a:spAutoFit/>
          </a:bodyPr>
          <a:lstStyle/>
          <a:p>
            <a:pPr algn="just">
              <a:lnSpc>
                <a:spcPct val="150000"/>
              </a:lnSpc>
            </a:pPr>
            <a:r>
              <a:rPr lang="en-US" sz="2000" dirty="0">
                <a:latin typeface="Square721 BT" panose="020B0504020202060204" pitchFamily="34" charset="0"/>
              </a:rPr>
              <a:t>Natural carbonated water is water that contains CARBON DIOXIDE GAS (CO2). The natural gas in temporary hardness Ca(HCO3)2 when comes into contact with solid particles of SP3 media creates:</a:t>
            </a:r>
            <a:endParaRPr lang="de-DE" sz="2000" dirty="0">
              <a:latin typeface="Square721 BT" panose="020B0504020202060204" pitchFamily="34" charset="0"/>
            </a:endParaRPr>
          </a:p>
        </p:txBody>
      </p:sp>
      <p:sp>
        <p:nvSpPr>
          <p:cNvPr id="8" name="Rectangle 7"/>
          <p:cNvSpPr/>
          <p:nvPr/>
        </p:nvSpPr>
        <p:spPr>
          <a:xfrm>
            <a:off x="838200" y="3930407"/>
            <a:ext cx="10843260" cy="2400657"/>
          </a:xfrm>
          <a:prstGeom prst="rect">
            <a:avLst/>
          </a:prstGeom>
        </p:spPr>
        <p:txBody>
          <a:bodyPr wrap="square">
            <a:spAutoFit/>
          </a:bodyPr>
          <a:lstStyle/>
          <a:p>
            <a:pPr algn="just">
              <a:lnSpc>
                <a:spcPct val="150000"/>
              </a:lnSpc>
            </a:pPr>
            <a:r>
              <a:rPr lang="en-US" sz="2000" dirty="0">
                <a:latin typeface="Square721 BT" panose="020B0504020202060204" pitchFamily="34" charset="0"/>
              </a:rPr>
              <a:t>everybody find quite enjoyable in drinking water. This water is known as “Light Sparkling Effervescent Water” or SP3 water. In its simplest form, it is essentially identical to healthy still water. Natural carbonated water has thousands of examples and they have been consumed for centuries by people who believed that this is the only water, which has provided many Health Benefits.</a:t>
            </a:r>
            <a:endParaRPr lang="de-DE" sz="2000" dirty="0">
              <a:latin typeface="Square721 BT" panose="020B0504020202060204" pitchFamily="34" charset="0"/>
            </a:endParaRPr>
          </a:p>
        </p:txBody>
      </p:sp>
      <p:sp>
        <p:nvSpPr>
          <p:cNvPr id="11" name="Rectangle 10"/>
          <p:cNvSpPr/>
          <p:nvPr/>
        </p:nvSpPr>
        <p:spPr>
          <a:xfrm>
            <a:off x="838200" y="2598912"/>
            <a:ext cx="4556760" cy="1477328"/>
          </a:xfrm>
          <a:prstGeom prst="rect">
            <a:avLst/>
          </a:prstGeom>
        </p:spPr>
        <p:txBody>
          <a:bodyPr wrap="square">
            <a:spAutoFit/>
          </a:bodyPr>
          <a:lstStyle/>
          <a:p>
            <a:pPr algn="just">
              <a:lnSpc>
                <a:spcPct val="150000"/>
              </a:lnSpc>
            </a:pPr>
            <a:r>
              <a:rPr lang="en-US" sz="2000" dirty="0">
                <a:latin typeface="Square721 BT" panose="020B0504020202060204" pitchFamily="34" charset="0"/>
              </a:rPr>
              <a:t>	This CO2 gas creates bubbles in the water (H2O), leading to an effervescent TEXTURE that</a:t>
            </a:r>
          </a:p>
        </p:txBody>
      </p:sp>
      <p:graphicFrame>
        <p:nvGraphicFramePr>
          <p:cNvPr id="12" name="Object 11"/>
          <p:cNvGraphicFramePr>
            <a:graphicFrameLocks noChangeAspect="1"/>
          </p:cNvGraphicFramePr>
          <p:nvPr>
            <p:extLst>
              <p:ext uri="{D42A27DB-BD31-4B8C-83A1-F6EECF244321}">
                <p14:modId xmlns:p14="http://schemas.microsoft.com/office/powerpoint/2010/main" val="3119108572"/>
              </p:ext>
            </p:extLst>
          </p:nvPr>
        </p:nvGraphicFramePr>
        <p:xfrm>
          <a:off x="4709160" y="2394610"/>
          <a:ext cx="16916400" cy="4966310"/>
        </p:xfrm>
        <a:graphic>
          <a:graphicData uri="http://schemas.openxmlformats.org/presentationml/2006/ole">
            <mc:AlternateContent xmlns:mc="http://schemas.openxmlformats.org/markup-compatibility/2006">
              <mc:Choice xmlns:v="urn:schemas-microsoft-com:vml" Requires="v">
                <p:oleObj spid="_x0000_s3076" name="Document" r:id="rId5" imgW="8747028" imgH="1993836" progId="Word.Document.12">
                  <p:embed/>
                </p:oleObj>
              </mc:Choice>
              <mc:Fallback>
                <p:oleObj name="Document" r:id="rId5" imgW="8747028" imgH="1993836" progId="Word.Document.12">
                  <p:embed/>
                  <p:pic>
                    <p:nvPicPr>
                      <p:cNvPr id="0" name=""/>
                      <p:cNvPicPr/>
                      <p:nvPr/>
                    </p:nvPicPr>
                    <p:blipFill>
                      <a:blip r:embed="rId6"/>
                      <a:stretch>
                        <a:fillRect/>
                      </a:stretch>
                    </p:blipFill>
                    <p:spPr>
                      <a:xfrm>
                        <a:off x="4709160" y="2394610"/>
                        <a:ext cx="16916400" cy="4966310"/>
                      </a:xfrm>
                      <a:prstGeom prst="rect">
                        <a:avLst/>
                      </a:prstGeom>
                    </p:spPr>
                  </p:pic>
                </p:oleObj>
              </mc:Fallback>
            </mc:AlternateContent>
          </a:graphicData>
        </a:graphic>
      </p:graphicFrame>
    </p:spTree>
    <p:extLst>
      <p:ext uri="{BB962C8B-B14F-4D97-AF65-F5344CB8AC3E}">
        <p14:creationId xmlns:p14="http://schemas.microsoft.com/office/powerpoint/2010/main" val="3198189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6552" b="7065"/>
          <a:stretch/>
        </p:blipFill>
        <p:spPr>
          <a:xfrm>
            <a:off x="2694079" y="0"/>
            <a:ext cx="6776131" cy="6858000"/>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16</a:t>
            </a:fld>
            <a:endParaRPr lang="de-DE"/>
          </a:p>
        </p:txBody>
      </p:sp>
      <p:sp>
        <p:nvSpPr>
          <p:cNvPr id="5" name="Title 1"/>
          <p:cNvSpPr txBox="1">
            <a:spLocks/>
          </p:cNvSpPr>
          <p:nvPr/>
        </p:nvSpPr>
        <p:spPr>
          <a:xfrm>
            <a:off x="3214256" y="2964086"/>
            <a:ext cx="5735782" cy="9705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de-DE" sz="2800" dirty="0"/>
            </a:br>
            <a:r>
              <a:rPr lang="de-DE" sz="2800" dirty="0">
                <a:latin typeface="Square721 BT" panose="020B0504020202060204" pitchFamily="34" charset="0"/>
              </a:rPr>
              <a:t>Fahrlachstraße 14</a:t>
            </a:r>
            <a:br>
              <a:rPr lang="de-DE" sz="2800" dirty="0">
                <a:latin typeface="Square721 BT" panose="020B0504020202060204" pitchFamily="34" charset="0"/>
              </a:rPr>
            </a:br>
            <a:r>
              <a:rPr lang="de-DE" sz="2800" dirty="0">
                <a:latin typeface="Square721 BT" panose="020B0504020202060204" pitchFamily="34" charset="0"/>
              </a:rPr>
              <a:t>68165 Mannheim </a:t>
            </a:r>
            <a:br>
              <a:rPr lang="de-DE" sz="2800" dirty="0">
                <a:latin typeface="Square721 BT" panose="020B0504020202060204" pitchFamily="34" charset="0"/>
              </a:rPr>
            </a:br>
            <a:r>
              <a:rPr lang="de-DE" sz="2800" dirty="0">
                <a:latin typeface="Square721 BT" panose="020B0504020202060204" pitchFamily="34" charset="0"/>
              </a:rPr>
              <a:t>Germany</a:t>
            </a:r>
          </a:p>
        </p:txBody>
      </p:sp>
      <p:sp>
        <p:nvSpPr>
          <p:cNvPr id="6" name="TextBox 5"/>
          <p:cNvSpPr txBox="1"/>
          <p:nvPr/>
        </p:nvSpPr>
        <p:spPr>
          <a:xfrm>
            <a:off x="3920836" y="4683824"/>
            <a:ext cx="4322619" cy="923330"/>
          </a:xfrm>
          <a:prstGeom prst="rect">
            <a:avLst/>
          </a:prstGeom>
          <a:noFill/>
        </p:spPr>
        <p:txBody>
          <a:bodyPr wrap="square" rtlCol="0">
            <a:spAutoFit/>
          </a:bodyPr>
          <a:lstStyle/>
          <a:p>
            <a:pPr algn="ctr"/>
            <a:r>
              <a:rPr lang="de-DE" dirty="0">
                <a:latin typeface="Square721 BT" panose="020B0504020202060204" pitchFamily="34" charset="0"/>
              </a:rPr>
              <a:t>www.watchwater.de</a:t>
            </a:r>
          </a:p>
          <a:p>
            <a:pPr algn="ctr"/>
            <a:r>
              <a:rPr lang="de-DE" dirty="0">
                <a:latin typeface="Square721 BT" panose="020B0504020202060204" pitchFamily="34" charset="0"/>
                <a:hlinkClick r:id="rId3"/>
              </a:rPr>
              <a:t>info@watchwater.de</a:t>
            </a:r>
            <a:endParaRPr lang="de-DE" dirty="0">
              <a:latin typeface="Square721 BT" panose="020B0504020202060204" pitchFamily="34" charset="0"/>
            </a:endParaRPr>
          </a:p>
          <a:p>
            <a:pPr algn="ctr"/>
            <a:r>
              <a:rPr lang="de-DE" dirty="0">
                <a:latin typeface="Square721 BT" panose="020B0504020202060204" pitchFamily="34" charset="0"/>
              </a:rPr>
              <a:t>+49 (o)621 87951-0</a:t>
            </a:r>
          </a:p>
        </p:txBody>
      </p:sp>
      <p:sp>
        <p:nvSpPr>
          <p:cNvPr id="7" name="TextBox 6"/>
          <p:cNvSpPr txBox="1"/>
          <p:nvPr/>
        </p:nvSpPr>
        <p:spPr>
          <a:xfrm>
            <a:off x="3214256" y="2262261"/>
            <a:ext cx="5832762" cy="584775"/>
          </a:xfrm>
          <a:prstGeom prst="rect">
            <a:avLst/>
          </a:prstGeom>
          <a:noFill/>
        </p:spPr>
        <p:txBody>
          <a:bodyPr wrap="square" rtlCol="0">
            <a:spAutoFit/>
          </a:bodyPr>
          <a:lstStyle/>
          <a:p>
            <a:pPr algn="ctr"/>
            <a:r>
              <a:rPr lang="de-DE" sz="3200" b="1" dirty="0">
                <a:latin typeface="Square721 BT" panose="020B0504020202060204" pitchFamily="34" charset="0"/>
              </a:rPr>
              <a:t>Watch Water</a:t>
            </a:r>
            <a:r>
              <a:rPr lang="de-DE" sz="3200" b="1" dirty="0">
                <a:latin typeface="Square721 BT" panose="020B0504020202060204" pitchFamily="34" charset="0"/>
                <a:sym typeface="Symbol" panose="05050102010706020507" pitchFamily="18" charset="2"/>
              </a:rPr>
              <a:t></a:t>
            </a:r>
            <a:r>
              <a:rPr lang="de-DE" sz="3200" b="1" dirty="0">
                <a:latin typeface="Square721 BT" panose="020B0504020202060204" pitchFamily="34" charset="0"/>
              </a:rPr>
              <a:t> GmbH</a:t>
            </a:r>
          </a:p>
        </p:txBody>
      </p:sp>
      <p:pic>
        <p:nvPicPr>
          <p:cNvPr id="8" name="Picture 7"/>
          <p:cNvPicPr>
            <a:picLocks noChangeAspect="1"/>
          </p:cNvPicPr>
          <p:nvPr/>
        </p:nvPicPr>
        <p:blipFill>
          <a:blip r:embed="rId4"/>
          <a:stretch>
            <a:fillRect/>
          </a:stretch>
        </p:blipFill>
        <p:spPr>
          <a:xfrm>
            <a:off x="3956593" y="678260"/>
            <a:ext cx="4348087" cy="1466951"/>
          </a:xfrm>
          <a:prstGeom prst="rect">
            <a:avLst/>
          </a:prstGeom>
        </p:spPr>
      </p:pic>
    </p:spTree>
    <p:extLst>
      <p:ext uri="{BB962C8B-B14F-4D97-AF65-F5344CB8AC3E}">
        <p14:creationId xmlns:p14="http://schemas.microsoft.com/office/powerpoint/2010/main" val="714367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1485</Words>
  <Application>Microsoft Office PowerPoint</Application>
  <PresentationFormat>Widescreen</PresentationFormat>
  <Paragraphs>92</Paragraphs>
  <Slides>16</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Arial</vt:lpstr>
      <vt:lpstr>Calibri</vt:lpstr>
      <vt:lpstr>Calibri Light</vt:lpstr>
      <vt:lpstr>Square721 BT</vt:lpstr>
      <vt:lpstr>Symbol</vt:lpstr>
      <vt:lpstr>Venus Rising</vt:lpstr>
      <vt:lpstr>Office Theme</vt:lpstr>
      <vt:lpstr>Document</vt:lpstr>
      <vt:lpstr>FilterSorb SP3 </vt:lpstr>
      <vt:lpstr>A Natural Mineral Water</vt:lpstr>
      <vt:lpstr>Carbone Dioxide and Water Texture  </vt:lpstr>
      <vt:lpstr>SP3 Water for Drinking</vt:lpstr>
      <vt:lpstr>SP3 Water for Drinking (continude...)</vt:lpstr>
      <vt:lpstr>CaCO3 Hardness with SP3 Water</vt:lpstr>
      <vt:lpstr>SP3 Water is Structures Water</vt:lpstr>
      <vt:lpstr>Without changing its Orientation (pH)</vt:lpstr>
      <vt:lpstr>Structured Water</vt:lpstr>
      <vt:lpstr>TDS as a function of cell hydration property</vt:lpstr>
      <vt:lpstr>Effect of minerals on your health</vt:lpstr>
      <vt:lpstr>Magnesiúm for Human Body</vt:lpstr>
      <vt:lpstr>Calcium (Ca++) only Sp3 can do</vt:lpstr>
      <vt:lpstr>Carbonation Level of Best Drinking Water</vt:lpstr>
      <vt:lpstr>What is Water Texture?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Gudrun Röck</dc:creator>
  <cp:lastModifiedBy>Ellen Gudrun Röck</cp:lastModifiedBy>
  <cp:revision>21</cp:revision>
  <dcterms:created xsi:type="dcterms:W3CDTF">2016-10-21T09:15:04Z</dcterms:created>
  <dcterms:modified xsi:type="dcterms:W3CDTF">2016-11-02T15:29:44Z</dcterms:modified>
</cp:coreProperties>
</file>