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handoutMasterIdLst>
    <p:handoutMasterId r:id="rId14"/>
  </p:handoutMasterIdLst>
  <p:sldIdLst>
    <p:sldId id="256" r:id="rId2"/>
    <p:sldId id="262" r:id="rId3"/>
    <p:sldId id="263" r:id="rId4"/>
    <p:sldId id="264" r:id="rId5"/>
    <p:sldId id="265" r:id="rId6"/>
    <p:sldId id="266" r:id="rId7"/>
    <p:sldId id="267" r:id="rId8"/>
    <p:sldId id="268" r:id="rId9"/>
    <p:sldId id="261" r:id="rId10"/>
    <p:sldId id="258" r:id="rId11"/>
    <p:sldId id="259"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AE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42" d="100"/>
          <a:sy n="42" d="100"/>
        </p:scale>
        <p:origin x="4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2BAE99-C2AB-4853-84F4-8CB51AADF158}" type="datetimeFigureOut">
              <a:rPr lang="de-DE" smtClean="0"/>
              <a:t>04.11.2016</a:t>
            </a:fld>
            <a:endParaRPr lang="de-D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30DF9E-D1EE-45F7-89BC-EBB4852781C0}" type="slidenum">
              <a:rPr lang="de-DE" smtClean="0"/>
              <a:t>‹#›</a:t>
            </a:fld>
            <a:endParaRPr lang="de-DE"/>
          </a:p>
        </p:txBody>
      </p:sp>
    </p:spTree>
    <p:extLst>
      <p:ext uri="{BB962C8B-B14F-4D97-AF65-F5344CB8AC3E}">
        <p14:creationId xmlns:p14="http://schemas.microsoft.com/office/powerpoint/2010/main" val="3796632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2ADD63-C0A5-47F1-8849-9E9BFABD624F}" type="datetimeFigureOut">
              <a:rPr lang="de-DE" smtClean="0"/>
              <a:t>04.11.2016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A6C6A-E7A1-4FAE-BA85-6E1380BE2063}" type="slidenum">
              <a:rPr lang="de-DE" smtClean="0"/>
              <a:t>‹#›</a:t>
            </a:fld>
            <a:endParaRPr lang="de-DE"/>
          </a:p>
        </p:txBody>
      </p:sp>
    </p:spTree>
    <p:extLst>
      <p:ext uri="{BB962C8B-B14F-4D97-AF65-F5344CB8AC3E}">
        <p14:creationId xmlns:p14="http://schemas.microsoft.com/office/powerpoint/2010/main" val="38641732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p:cNvSpPr>
            <a:spLocks noGrp="1"/>
          </p:cNvSpPr>
          <p:nvPr>
            <p:ph type="dt" sz="half" idx="10"/>
          </p:nvPr>
        </p:nvSpPr>
        <p:spPr/>
        <p:txBody>
          <a:bodyPr/>
          <a:lstStyle/>
          <a:p>
            <a:fld id="{37B1D222-D791-4316-B2CB-EC689D539AAD}"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902709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D8B69AFB-4FC0-44BE-B99D-F6A676C2CCD2}"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722512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2C09F-EDCD-4905-BDD9-FC6C3E639BF7}"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933764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p:cNvSpPr>
            <a:spLocks noGrp="1"/>
          </p:cNvSpPr>
          <p:nvPr>
            <p:ph type="dt" sz="half" idx="10"/>
          </p:nvPr>
        </p:nvSpPr>
        <p:spPr/>
        <p:txBody>
          <a:bodyPr/>
          <a:lstStyle/>
          <a:p>
            <a:fld id="{AEC34302-BD13-4878-B1BE-4EC923B9F581}" type="datetime1">
              <a:rPr lang="de-DE" smtClean="0"/>
              <a:t>04.11.2016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33409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p:cNvSpPr>
            <a:spLocks noGrp="1"/>
          </p:cNvSpPr>
          <p:nvPr>
            <p:ph type="dt" sz="half" idx="10"/>
          </p:nvPr>
        </p:nvSpPr>
        <p:spPr/>
        <p:txBody>
          <a:bodyPr/>
          <a:lstStyle/>
          <a:p>
            <a:fld id="{72495A4B-0ABC-4316-AB1C-78A30B237231}" type="datetime1">
              <a:rPr lang="de-DE" smtClean="0"/>
              <a:t>04.11.2016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63556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p:txBody>
          <a:bodyPr/>
          <a:lstStyle/>
          <a:p>
            <a:fld id="{27579600-D760-41F5-BAE0-152919721E16}" type="datetime1">
              <a:rPr lang="de-DE" smtClean="0"/>
              <a:t>04.11.2016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260548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226816-D1DA-4ED6-9E05-09254C7D2758}" type="datetime1">
              <a:rPr lang="de-DE" smtClean="0"/>
              <a:t>04.11.2016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002244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D6D2F2-ACDC-453A-ADE0-067DA4C3668D}" type="datetime1">
              <a:rPr lang="de-DE" smtClean="0"/>
              <a:t>04.11.2016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37333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AE1852-8EB1-4846-B0C2-6BAC3EE400E6}" type="datetime1">
              <a:rPr lang="de-DE" smtClean="0"/>
              <a:t>04.11.2016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746963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00F39B69-CB4B-4DAE-9335-A7288078B8C5}"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7735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8DEE7742-BBC4-49D2-B54D-A534FF42AFF5}"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05789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27625-5073-4887-AC4E-70202402134A}" type="datetime1">
              <a:rPr lang="de-DE" smtClean="0"/>
              <a:t>04.11.2016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E5D2CA-3354-46DE-9FAD-FDD45211DBD7}" type="slidenum">
              <a:rPr lang="de-DE" smtClean="0"/>
              <a:t>‹#›</a:t>
            </a:fld>
            <a:endParaRPr lang="de-DE"/>
          </a:p>
        </p:txBody>
      </p:sp>
    </p:spTree>
    <p:extLst>
      <p:ext uri="{BB962C8B-B14F-4D97-AF65-F5344CB8AC3E}">
        <p14:creationId xmlns:p14="http://schemas.microsoft.com/office/powerpoint/2010/main" val="2333705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watchwater.de/katalox_light/documents/KL_Literature_on_pH.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watchwater.de/katalox_light/documents/KL_Literature_on_pH.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info@watchwater.de" TargetMode="External"/><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7545" t="3432" r="1768"/>
          <a:stretch/>
        </p:blipFill>
        <p:spPr>
          <a:xfrm rot="16200000">
            <a:off x="134257" y="-134260"/>
            <a:ext cx="6858001" cy="7126516"/>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a:t>
            </a:fld>
            <a:endParaRPr lang="de-DE"/>
          </a:p>
        </p:txBody>
      </p:sp>
      <p:pic>
        <p:nvPicPr>
          <p:cNvPr id="6" name="Picture 5"/>
          <p:cNvPicPr>
            <a:picLocks noChangeAspect="1"/>
          </p:cNvPicPr>
          <p:nvPr/>
        </p:nvPicPr>
        <p:blipFill>
          <a:blip r:embed="rId3"/>
          <a:stretch>
            <a:fillRect/>
          </a:stretch>
        </p:blipFill>
        <p:spPr>
          <a:xfrm>
            <a:off x="352742" y="4752109"/>
            <a:ext cx="5826383" cy="1969366"/>
          </a:xfrm>
          <a:prstGeom prst="rect">
            <a:avLst/>
          </a:prstGeom>
        </p:spPr>
      </p:pic>
      <p:sp>
        <p:nvSpPr>
          <p:cNvPr id="7" name="Title 1"/>
          <p:cNvSpPr>
            <a:spLocks noGrp="1"/>
          </p:cNvSpPr>
          <p:nvPr>
            <p:ph type="ctrTitle"/>
          </p:nvPr>
        </p:nvSpPr>
        <p:spPr>
          <a:xfrm>
            <a:off x="1523999" y="1122363"/>
            <a:ext cx="10060491" cy="2387600"/>
          </a:xfrm>
        </p:spPr>
        <p:txBody>
          <a:bodyPr>
            <a:noAutofit/>
          </a:bodyPr>
          <a:lstStyle/>
          <a:p>
            <a:r>
              <a:rPr lang="de-DE" sz="9600" b="1" dirty="0">
                <a:latin typeface="Square721 BT" panose="020B0504020202060204" pitchFamily="34" charset="0"/>
              </a:rPr>
              <a:t>FilterSorb SP3 </a:t>
            </a:r>
            <a:endParaRPr lang="de-DE" sz="7200" b="1" dirty="0">
              <a:latin typeface="Square721 BT" panose="020B0504020202060204" pitchFamily="34" charset="0"/>
            </a:endParaRPr>
          </a:p>
        </p:txBody>
      </p:sp>
      <p:sp>
        <p:nvSpPr>
          <p:cNvPr id="8" name="Rectangle 7"/>
          <p:cNvSpPr/>
          <p:nvPr/>
        </p:nvSpPr>
        <p:spPr>
          <a:xfrm>
            <a:off x="3586925" y="3509963"/>
            <a:ext cx="6335389" cy="830997"/>
          </a:xfrm>
          <a:prstGeom prst="rect">
            <a:avLst/>
          </a:prstGeom>
        </p:spPr>
        <p:txBody>
          <a:bodyPr wrap="none">
            <a:spAutoFit/>
          </a:bodyPr>
          <a:lstStyle/>
          <a:p>
            <a:pPr lvl="0"/>
            <a:r>
              <a:rPr lang="de-DE" sz="4800" dirty="0">
                <a:solidFill>
                  <a:prstClr val="black"/>
                </a:solidFill>
                <a:latin typeface="Square721 BT" panose="020B0504020202060204" pitchFamily="34" charset="0"/>
              </a:rPr>
              <a:t>Introduction: Part IV</a:t>
            </a:r>
          </a:p>
        </p:txBody>
      </p:sp>
      <p:sp>
        <p:nvSpPr>
          <p:cNvPr id="9" name="TextBox 8"/>
          <p:cNvSpPr txBox="1"/>
          <p:nvPr/>
        </p:nvSpPr>
        <p:spPr>
          <a:xfrm>
            <a:off x="8610600" y="4752109"/>
            <a:ext cx="2973891" cy="461665"/>
          </a:xfrm>
          <a:prstGeom prst="rect">
            <a:avLst/>
          </a:prstGeom>
          <a:noFill/>
        </p:spPr>
        <p:txBody>
          <a:bodyPr wrap="none" rtlCol="0">
            <a:spAutoFit/>
          </a:bodyPr>
          <a:lstStyle/>
          <a:p>
            <a:r>
              <a:rPr lang="en-US" sz="2400" dirty="0">
                <a:latin typeface="Square721 BT" panose="020B0504020202060204" pitchFamily="34" charset="0"/>
              </a:rPr>
              <a:t>-by Deepak Chopra</a:t>
            </a:r>
            <a:endParaRPr lang="de-DE" sz="2400" dirty="0">
              <a:latin typeface="Square721 BT" panose="020B0504020202060204" pitchFamily="34" charset="0"/>
            </a:endParaRPr>
          </a:p>
        </p:txBody>
      </p:sp>
    </p:spTree>
    <p:extLst>
      <p:ext uri="{BB962C8B-B14F-4D97-AF65-F5344CB8AC3E}">
        <p14:creationId xmlns:p14="http://schemas.microsoft.com/office/powerpoint/2010/main" val="1763955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6" name="Title 7"/>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Cleaning, Washing and Bathing with CO</a:t>
            </a:r>
            <a:r>
              <a:rPr lang="de-DE" sz="2800" b="1" baseline="-25000" dirty="0">
                <a:latin typeface="Square721 BT" panose="020B0504020202060204" pitchFamily="34" charset="0"/>
              </a:rPr>
              <a:t>2</a:t>
            </a:r>
            <a:endParaRPr lang="de-DE" sz="2800" b="1" dirty="0">
              <a:latin typeface="Square721 BT" panose="020B0504020202060204" pitchFamily="34" charset="0"/>
            </a:endParaRPr>
          </a:p>
        </p:txBody>
      </p:sp>
      <p:sp>
        <p:nvSpPr>
          <p:cNvPr id="29" name="TextBox 28"/>
          <p:cNvSpPr txBox="1"/>
          <p:nvPr/>
        </p:nvSpPr>
        <p:spPr>
          <a:xfrm>
            <a:off x="3596861" y="1459855"/>
            <a:ext cx="4503156" cy="461665"/>
          </a:xfrm>
          <a:prstGeom prst="rect">
            <a:avLst/>
          </a:prstGeom>
          <a:noFill/>
        </p:spPr>
        <p:txBody>
          <a:bodyPr wrap="none" rtlCol="0">
            <a:spAutoFit/>
          </a:bodyPr>
          <a:lstStyle/>
          <a:p>
            <a:r>
              <a:rPr lang="de-DE" sz="2400" b="1" dirty="0">
                <a:latin typeface="Square721 BT" panose="020B0504020202060204" pitchFamily="34" charset="0"/>
              </a:rPr>
              <a:t>Solubility and Adsorption of</a:t>
            </a:r>
          </a:p>
        </p:txBody>
      </p:sp>
      <p:pic>
        <p:nvPicPr>
          <p:cNvPr id="31" name="Picture 30"/>
          <p:cNvPicPr>
            <a:picLocks noChangeAspect="1"/>
          </p:cNvPicPr>
          <p:nvPr/>
        </p:nvPicPr>
        <p:blipFill>
          <a:blip r:embed="rId4"/>
          <a:stretch>
            <a:fillRect/>
          </a:stretch>
        </p:blipFill>
        <p:spPr>
          <a:xfrm>
            <a:off x="978344" y="2123021"/>
            <a:ext cx="9740191" cy="4287573"/>
          </a:xfrm>
          <a:prstGeom prst="rect">
            <a:avLst/>
          </a:prstGeom>
        </p:spPr>
      </p:pic>
    </p:spTree>
    <p:extLst>
      <p:ext uri="{BB962C8B-B14F-4D97-AF65-F5344CB8AC3E}">
        <p14:creationId xmlns:p14="http://schemas.microsoft.com/office/powerpoint/2010/main" val="564134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3</a:t>
            </a:fld>
            <a:endParaRPr lang="de-DE"/>
          </a:p>
        </p:txBody>
      </p:sp>
      <p:sp>
        <p:nvSpPr>
          <p:cNvPr id="6" name="Title 7"/>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What is „Natural CO</a:t>
            </a:r>
            <a:r>
              <a:rPr lang="de-DE" sz="2800" b="1" baseline="-25000" dirty="0">
                <a:latin typeface="Square721 BT" panose="020B0504020202060204" pitchFamily="34" charset="0"/>
              </a:rPr>
              <a:t>2</a:t>
            </a:r>
            <a:r>
              <a:rPr lang="de-DE" sz="2800" b="1" dirty="0">
                <a:latin typeface="Square721 BT" panose="020B0504020202060204" pitchFamily="34" charset="0"/>
              </a:rPr>
              <a:t>“</a:t>
            </a:r>
          </a:p>
        </p:txBody>
      </p:sp>
      <p:sp>
        <p:nvSpPr>
          <p:cNvPr id="3" name="Rectangle 2"/>
          <p:cNvSpPr/>
          <p:nvPr/>
        </p:nvSpPr>
        <p:spPr>
          <a:xfrm>
            <a:off x="838200" y="1466313"/>
            <a:ext cx="7529945" cy="4247317"/>
          </a:xfrm>
          <a:prstGeom prst="rect">
            <a:avLst/>
          </a:prstGeom>
        </p:spPr>
        <p:txBody>
          <a:bodyPr wrap="square">
            <a:spAutoFit/>
          </a:bodyPr>
          <a:lstStyle/>
          <a:p>
            <a:pPr algn="just">
              <a:lnSpc>
                <a:spcPct val="150000"/>
              </a:lnSpc>
            </a:pPr>
            <a:r>
              <a:rPr lang="en-US" sz="2000" dirty="0">
                <a:latin typeface="Square721 BT" panose="020B0504020202060204" pitchFamily="34" charset="0"/>
              </a:rPr>
              <a:t>The Natural CO</a:t>
            </a:r>
            <a:r>
              <a:rPr lang="en-US" sz="2000" baseline="-25000" dirty="0">
                <a:latin typeface="Square721 BT" panose="020B0504020202060204" pitchFamily="34" charset="0"/>
              </a:rPr>
              <a:t>2</a:t>
            </a:r>
            <a:r>
              <a:rPr lang="en-US" sz="2000" dirty="0">
                <a:latin typeface="Square721 BT" panose="020B0504020202060204" pitchFamily="34" charset="0"/>
              </a:rPr>
              <a:t> in the atmosphere which dissolves in the water mostly come from the „respiration“ of all living things. Every time a person breathes out, he or she exhales CO</a:t>
            </a:r>
            <a:r>
              <a:rPr lang="en-US" sz="2000" baseline="-25000" dirty="0">
                <a:latin typeface="Square721 BT" panose="020B0504020202060204" pitchFamily="34" charset="0"/>
              </a:rPr>
              <a:t>2</a:t>
            </a:r>
            <a:r>
              <a:rPr lang="en-US" sz="2000" dirty="0">
                <a:latin typeface="Square721 BT" panose="020B0504020202060204" pitchFamily="34" charset="0"/>
              </a:rPr>
              <a:t> which lungs have removed from the blood stream, where it is the waste product left when cells burn carbohydrates to make „Energy“. The microbes that break 				down the dead plant matter in soil, 				release CO</a:t>
            </a:r>
            <a:r>
              <a:rPr lang="en-US" sz="2000" baseline="-25000" dirty="0">
                <a:latin typeface="Square721 BT" panose="020B0504020202060204" pitchFamily="34" charset="0"/>
              </a:rPr>
              <a:t>2</a:t>
            </a:r>
            <a:r>
              <a:rPr lang="en-US" sz="2000" dirty="0">
                <a:latin typeface="Square721 BT" panose="020B0504020202060204" pitchFamily="34" charset="0"/>
              </a:rPr>
              <a:t> as they digest it. The 				biggest source is plant respiration.</a:t>
            </a:r>
            <a:endParaRPr lang="de-DE" sz="2000" dirty="0">
              <a:latin typeface="Square721 BT" panose="020B0504020202060204" pitchFamily="34" charset="0"/>
            </a:endParaRPr>
          </a:p>
        </p:txBody>
      </p:sp>
      <p:pic>
        <p:nvPicPr>
          <p:cNvPr id="7" name="Picture 6"/>
          <p:cNvPicPr>
            <a:picLocks noChangeAspect="1"/>
          </p:cNvPicPr>
          <p:nvPr/>
        </p:nvPicPr>
        <p:blipFill>
          <a:blip r:embed="rId4"/>
          <a:stretch>
            <a:fillRect/>
          </a:stretch>
        </p:blipFill>
        <p:spPr>
          <a:xfrm>
            <a:off x="838200" y="4324684"/>
            <a:ext cx="2469094" cy="2210277"/>
          </a:xfrm>
          <a:prstGeom prst="rect">
            <a:avLst/>
          </a:prstGeom>
        </p:spPr>
      </p:pic>
      <p:pic>
        <p:nvPicPr>
          <p:cNvPr id="8" name="Picture 7"/>
          <p:cNvPicPr>
            <a:picLocks noChangeAspect="1"/>
          </p:cNvPicPr>
          <p:nvPr/>
        </p:nvPicPr>
        <p:blipFill rotWithShape="1">
          <a:blip r:embed="rId5"/>
          <a:srcRect l="23480" r="25412"/>
          <a:stretch/>
        </p:blipFill>
        <p:spPr>
          <a:xfrm>
            <a:off x="8610600" y="1690688"/>
            <a:ext cx="3172692" cy="4623262"/>
          </a:xfrm>
          <a:prstGeom prst="rect">
            <a:avLst/>
          </a:prstGeom>
        </p:spPr>
      </p:pic>
    </p:spTree>
    <p:extLst>
      <p:ext uri="{BB962C8B-B14F-4D97-AF65-F5344CB8AC3E}">
        <p14:creationId xmlns:p14="http://schemas.microsoft.com/office/powerpoint/2010/main" val="1349279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4</a:t>
            </a:fld>
            <a:endParaRPr lang="de-DE"/>
          </a:p>
        </p:txBody>
      </p:sp>
      <p:sp>
        <p:nvSpPr>
          <p:cNvPr id="6" name="Title 7"/>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Natural CO</a:t>
            </a:r>
            <a:r>
              <a:rPr lang="de-DE" sz="2800" b="1" baseline="-25000" dirty="0">
                <a:latin typeface="Square721 BT" panose="020B0504020202060204" pitchFamily="34" charset="0"/>
              </a:rPr>
              <a:t>2</a:t>
            </a:r>
            <a:r>
              <a:rPr lang="de-DE" sz="2800" b="1" dirty="0">
                <a:latin typeface="Square721 BT" panose="020B0504020202060204" pitchFamily="34" charset="0"/>
              </a:rPr>
              <a:t> and Skin</a:t>
            </a:r>
          </a:p>
        </p:txBody>
      </p:sp>
      <p:sp>
        <p:nvSpPr>
          <p:cNvPr id="2" name="Rectangle 1"/>
          <p:cNvSpPr/>
          <p:nvPr/>
        </p:nvSpPr>
        <p:spPr>
          <a:xfrm>
            <a:off x="838200" y="1328627"/>
            <a:ext cx="10515600" cy="3000821"/>
          </a:xfrm>
          <a:prstGeom prst="rect">
            <a:avLst/>
          </a:prstGeom>
        </p:spPr>
        <p:txBody>
          <a:bodyPr wrap="square">
            <a:spAutoFit/>
          </a:bodyPr>
          <a:lstStyle/>
          <a:p>
            <a:pPr algn="just">
              <a:lnSpc>
                <a:spcPct val="150000"/>
              </a:lnSpc>
            </a:pPr>
            <a:r>
              <a:rPr lang="en-US" dirty="0">
                <a:latin typeface="Square721 BT" panose="020B0504020202060204" pitchFamily="34" charset="0"/>
              </a:rPr>
              <a:t>The permeability of carbon dioxide (CO</a:t>
            </a:r>
            <a:r>
              <a:rPr lang="en-US" baseline="-25000" dirty="0">
                <a:latin typeface="Square721 BT" panose="020B0504020202060204" pitchFamily="34" charset="0"/>
              </a:rPr>
              <a:t>2</a:t>
            </a:r>
            <a:r>
              <a:rPr lang="en-US" dirty="0">
                <a:latin typeface="Square721 BT" panose="020B0504020202060204" pitchFamily="34" charset="0"/>
              </a:rPr>
              <a:t>) against a cell membrane for example is 25 times greater than oxygen. Carbon dioxide easily dissolves in water (H2O) and also easily in oil. It is one of the reason that Carbon dioxide is easily absorbed from the skin, </a:t>
            </a:r>
            <a:r>
              <a:rPr lang="en-US" dirty="0" err="1">
                <a:latin typeface="Square721 BT" panose="020B0504020202060204" pitchFamily="34" charset="0"/>
              </a:rPr>
              <a:t>whick</a:t>
            </a:r>
            <a:r>
              <a:rPr lang="en-US" dirty="0">
                <a:latin typeface="Square721 BT" panose="020B0504020202060204" pitchFamily="34" charset="0"/>
              </a:rPr>
              <a:t> has a structure like a mixture of water and oil. Skin blood flow is improved by blood vessel dilation; therefore skin cell </a:t>
            </a:r>
            <a:r>
              <a:rPr lang="en-US" dirty="0" err="1">
                <a:latin typeface="Square721 BT" panose="020B0504020202060204" pitchFamily="34" charset="0"/>
              </a:rPr>
              <a:t>metablism</a:t>
            </a:r>
            <a:r>
              <a:rPr lang="en-US" dirty="0">
                <a:latin typeface="Square721 BT" panose="020B0504020202060204" pitchFamily="34" charset="0"/>
              </a:rPr>
              <a:t> is activated and generally speaking skin become healthier. Beautiful skin has to be healthy skin first. That explains one of the reasons skin becomes more beautiful by Carbon Dioxide absorption.</a:t>
            </a:r>
            <a:endParaRPr lang="de-DE" dirty="0">
              <a:latin typeface="Square721 BT" panose="020B0504020202060204" pitchFamily="34" charset="0"/>
            </a:endParaRPr>
          </a:p>
        </p:txBody>
      </p:sp>
      <p:sp>
        <p:nvSpPr>
          <p:cNvPr id="7" name="Rectangle 6"/>
          <p:cNvSpPr/>
          <p:nvPr/>
        </p:nvSpPr>
        <p:spPr>
          <a:xfrm>
            <a:off x="7360919" y="4604407"/>
            <a:ext cx="3097069" cy="507831"/>
          </a:xfrm>
          <a:prstGeom prst="rect">
            <a:avLst/>
          </a:prstGeom>
        </p:spPr>
        <p:txBody>
          <a:bodyPr wrap="square">
            <a:spAutoFit/>
          </a:bodyPr>
          <a:lstStyle/>
          <a:p>
            <a:pPr>
              <a:lnSpc>
                <a:spcPct val="150000"/>
              </a:lnSpc>
            </a:pPr>
            <a:r>
              <a:rPr lang="en-US" dirty="0">
                <a:latin typeface="Square721 BT" panose="020B0504020202060204" pitchFamily="34" charset="0"/>
              </a:rPr>
              <a:t>Read more on Part V</a:t>
            </a:r>
          </a:p>
        </p:txBody>
      </p:sp>
      <p:pic>
        <p:nvPicPr>
          <p:cNvPr id="8" name="Picture 7">
            <a:hlinkClick r:id="rId4"/>
          </p:cNvPr>
          <p:cNvPicPr>
            <a:picLocks noChangeAspect="1"/>
          </p:cNvPicPr>
          <p:nvPr/>
        </p:nvPicPr>
        <p:blipFill>
          <a:blip r:embed="rId5"/>
          <a:stretch>
            <a:fillRect/>
          </a:stretch>
        </p:blipFill>
        <p:spPr>
          <a:xfrm>
            <a:off x="10457988" y="4655736"/>
            <a:ext cx="481626" cy="463336"/>
          </a:xfrm>
          <a:prstGeom prst="rect">
            <a:avLst/>
          </a:prstGeom>
        </p:spPr>
      </p:pic>
      <p:sp>
        <p:nvSpPr>
          <p:cNvPr id="9" name="Pentagon 8"/>
          <p:cNvSpPr/>
          <p:nvPr/>
        </p:nvSpPr>
        <p:spPr>
          <a:xfrm>
            <a:off x="7360920" y="4668833"/>
            <a:ext cx="3473466" cy="416733"/>
          </a:xfrm>
          <a:prstGeom prst="homePlate">
            <a:avLst>
              <a:gd name="adj" fmla="val 25943"/>
            </a:avLst>
          </a:prstGeom>
          <a:noFill/>
          <a:ln>
            <a:solidFill>
              <a:srgbClr val="BAC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Rectangle 2"/>
          <p:cNvSpPr/>
          <p:nvPr/>
        </p:nvSpPr>
        <p:spPr>
          <a:xfrm>
            <a:off x="1448640" y="5276046"/>
            <a:ext cx="9250161" cy="1288238"/>
          </a:xfrm>
          <a:prstGeom prst="rect">
            <a:avLst/>
          </a:prstGeom>
        </p:spPr>
        <p:txBody>
          <a:bodyPr wrap="none">
            <a:spAutoFit/>
          </a:bodyPr>
          <a:lstStyle/>
          <a:p>
            <a:pPr algn="ctr">
              <a:lnSpc>
                <a:spcPct val="150000"/>
              </a:lnSpc>
            </a:pPr>
            <a:r>
              <a:rPr lang="de-DE" dirty="0">
                <a:latin typeface="Square721 BT" panose="020B0504020202060204" pitchFamily="34" charset="0"/>
              </a:rPr>
              <a:t>Adsorption of Carbon Dioxide</a:t>
            </a:r>
          </a:p>
          <a:p>
            <a:pPr algn="ctr">
              <a:lnSpc>
                <a:spcPct val="150000"/>
              </a:lnSpc>
            </a:pPr>
            <a:r>
              <a:rPr lang="de-DE" dirty="0">
                <a:latin typeface="Square721 BT" panose="020B0504020202060204" pitchFamily="34" charset="0"/>
              </a:rPr>
              <a:t>THROUGH SKIN</a:t>
            </a:r>
          </a:p>
          <a:p>
            <a:pPr algn="ctr">
              <a:lnSpc>
                <a:spcPct val="150000"/>
              </a:lnSpc>
            </a:pPr>
            <a:r>
              <a:rPr lang="en-US" dirty="0">
                <a:latin typeface="Square721 BT" panose="020B0504020202060204" pitchFamily="34" charset="0"/>
              </a:rPr>
              <a:t>We use the term „Carbon Dioxide Gas“ for better understanding of non-experts.</a:t>
            </a:r>
            <a:endParaRPr lang="de-DE" dirty="0">
              <a:latin typeface="Square721 BT" panose="020B0504020202060204" pitchFamily="34" charset="0"/>
            </a:endParaRPr>
          </a:p>
        </p:txBody>
      </p:sp>
    </p:spTree>
    <p:extLst>
      <p:ext uri="{BB962C8B-B14F-4D97-AF65-F5344CB8AC3E}">
        <p14:creationId xmlns:p14="http://schemas.microsoft.com/office/powerpoint/2010/main" val="4268186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5</a:t>
            </a:fld>
            <a:endParaRPr lang="de-DE"/>
          </a:p>
        </p:txBody>
      </p:sp>
      <p:sp>
        <p:nvSpPr>
          <p:cNvPr id="6" name="Title 7"/>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Solubility and Adsorption of carbon dioxide</a:t>
            </a:r>
          </a:p>
        </p:txBody>
      </p:sp>
      <p:sp>
        <p:nvSpPr>
          <p:cNvPr id="2" name="Rectangle 1"/>
          <p:cNvSpPr/>
          <p:nvPr/>
        </p:nvSpPr>
        <p:spPr>
          <a:xfrm>
            <a:off x="838200" y="1210244"/>
            <a:ext cx="10843260" cy="5632311"/>
          </a:xfrm>
          <a:prstGeom prst="rect">
            <a:avLst/>
          </a:prstGeom>
        </p:spPr>
        <p:txBody>
          <a:bodyPr wrap="square">
            <a:spAutoFit/>
          </a:bodyPr>
          <a:lstStyle/>
          <a:p>
            <a:pPr algn="just">
              <a:lnSpc>
                <a:spcPct val="150000"/>
              </a:lnSpc>
            </a:pPr>
            <a:r>
              <a:rPr lang="en-US" sz="2000" dirty="0">
                <a:latin typeface="Square721 BT" panose="020B0504020202060204" pitchFamily="34" charset="0"/>
              </a:rPr>
              <a:t>As you have learned in previous lessons carbon dioxide easily dissolves in water (H</a:t>
            </a:r>
            <a:r>
              <a:rPr lang="en-US" sz="2000" baseline="-25000" dirty="0">
                <a:latin typeface="Square721 BT" panose="020B0504020202060204" pitchFamily="34" charset="0"/>
              </a:rPr>
              <a:t>2</a:t>
            </a:r>
            <a:r>
              <a:rPr lang="en-US" sz="2000" dirty="0">
                <a:latin typeface="Square721 BT" panose="020B0504020202060204" pitchFamily="34" charset="0"/>
              </a:rPr>
              <a:t>O) and also emits from water. At room temperature CO</a:t>
            </a:r>
            <a:r>
              <a:rPr lang="en-US" sz="2000" baseline="-25000" dirty="0">
                <a:latin typeface="Square721 BT" panose="020B0504020202060204" pitchFamily="34" charset="0"/>
              </a:rPr>
              <a:t>2</a:t>
            </a:r>
            <a:r>
              <a:rPr lang="en-US" sz="2000" dirty="0">
                <a:latin typeface="Square721 BT" panose="020B0504020202060204" pitchFamily="34" charset="0"/>
              </a:rPr>
              <a:t> can exist in a form of a gas and is therefore used to carbonate soft drinks and other beverages. Natural CO</a:t>
            </a:r>
            <a:r>
              <a:rPr lang="en-US" sz="2000" baseline="-25000" dirty="0">
                <a:latin typeface="Square721 BT" panose="020B0504020202060204" pitchFamily="34" charset="0"/>
              </a:rPr>
              <a:t>2</a:t>
            </a:r>
            <a:r>
              <a:rPr lang="en-US" sz="2000" dirty="0">
                <a:latin typeface="Square721 BT" panose="020B0504020202060204" pitchFamily="34" charset="0"/>
              </a:rPr>
              <a:t> can also exist in Temporary hardness Ca(HCO</a:t>
            </a:r>
            <a:r>
              <a:rPr lang="en-US" sz="2000" baseline="-25000" dirty="0">
                <a:latin typeface="Square721 BT" panose="020B0504020202060204" pitchFamily="34" charset="0"/>
              </a:rPr>
              <a:t>3</a:t>
            </a:r>
            <a:r>
              <a:rPr lang="en-US" sz="2000" dirty="0">
                <a:latin typeface="Square721 BT" panose="020B0504020202060204" pitchFamily="34" charset="0"/>
              </a:rPr>
              <a:t>) dissolved in CaCO</a:t>
            </a:r>
            <a:r>
              <a:rPr lang="en-US" sz="2000" baseline="-25000" dirty="0">
                <a:latin typeface="Square721 BT" panose="020B0504020202060204" pitchFamily="34" charset="0"/>
              </a:rPr>
              <a:t>3</a:t>
            </a:r>
            <a:r>
              <a:rPr lang="en-US" sz="2000" dirty="0">
                <a:latin typeface="Square721 BT" panose="020B0504020202060204" pitchFamily="34" charset="0"/>
              </a:rPr>
              <a:t> + H</a:t>
            </a:r>
            <a:r>
              <a:rPr lang="en-US" sz="2000" baseline="-25000" dirty="0">
                <a:latin typeface="Square721 BT" panose="020B0504020202060204" pitchFamily="34" charset="0"/>
              </a:rPr>
              <a:t>2</a:t>
            </a:r>
            <a:r>
              <a:rPr lang="en-US" sz="2000" dirty="0">
                <a:latin typeface="Square721 BT" panose="020B0504020202060204" pitchFamily="34" charset="0"/>
              </a:rPr>
              <a:t>O + CO</a:t>
            </a:r>
            <a:r>
              <a:rPr lang="en-US" sz="2000" baseline="-25000" dirty="0">
                <a:latin typeface="Square721 BT" panose="020B0504020202060204" pitchFamily="34" charset="0"/>
              </a:rPr>
              <a:t>2</a:t>
            </a:r>
            <a:r>
              <a:rPr lang="en-US" sz="2000" dirty="0">
                <a:latin typeface="Square721 BT" panose="020B0504020202060204" pitchFamily="34" charset="0"/>
              </a:rPr>
              <a:t>, as liquid. Liquid CO</a:t>
            </a:r>
            <a:r>
              <a:rPr lang="en-US" sz="2000" baseline="-25000" dirty="0">
                <a:latin typeface="Square721 BT" panose="020B0504020202060204" pitchFamily="34" charset="0"/>
              </a:rPr>
              <a:t>2</a:t>
            </a:r>
            <a:r>
              <a:rPr lang="en-US" sz="2000" dirty="0">
                <a:latin typeface="Square721 BT" panose="020B0504020202060204" pitchFamily="34" charset="0"/>
              </a:rPr>
              <a:t> has a gas like consistency and a low surface tension allowing it to function as a very effective cleaning medium when combined with detergents. The SP3 system uses a specially designed pressure vessel and a granular beads which separates the liquid CO</a:t>
            </a:r>
            <a:r>
              <a:rPr lang="en-US" sz="2000" baseline="-25000" dirty="0">
                <a:latin typeface="Square721 BT" panose="020B0504020202060204" pitchFamily="34" charset="0"/>
              </a:rPr>
              <a:t>2</a:t>
            </a:r>
            <a:r>
              <a:rPr lang="en-US" sz="2000" dirty="0">
                <a:latin typeface="Square721 BT" panose="020B0504020202060204" pitchFamily="34" charset="0"/>
              </a:rPr>
              <a:t> from Calcium bicarbonate just before entering washing machines and dish washers and creates a gentle wash in this process of cleaning. It needs a less heating of the machines 30°C for the cloths and is therefore gentle to fabric. After a cycle time of 40 – 50 minutes, the cleaned garments are removed from the washing machines.</a:t>
            </a:r>
            <a:endParaRPr lang="de-DE" sz="2000" dirty="0">
              <a:latin typeface="Square721 BT" panose="020B0504020202060204" pitchFamily="34" charset="0"/>
            </a:endParaRPr>
          </a:p>
        </p:txBody>
      </p:sp>
    </p:spTree>
    <p:extLst>
      <p:ext uri="{BB962C8B-B14F-4D97-AF65-F5344CB8AC3E}">
        <p14:creationId xmlns:p14="http://schemas.microsoft.com/office/powerpoint/2010/main" val="221203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6</a:t>
            </a:fld>
            <a:endParaRPr lang="de-DE"/>
          </a:p>
        </p:txBody>
      </p:sp>
      <p:sp>
        <p:nvSpPr>
          <p:cNvPr id="6" name="Title 7"/>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Performance</a:t>
            </a:r>
          </a:p>
        </p:txBody>
      </p:sp>
      <p:sp>
        <p:nvSpPr>
          <p:cNvPr id="2" name="Rectangle 1"/>
          <p:cNvSpPr/>
          <p:nvPr/>
        </p:nvSpPr>
        <p:spPr>
          <a:xfrm>
            <a:off x="838200" y="1322659"/>
            <a:ext cx="7772400" cy="4247317"/>
          </a:xfrm>
          <a:prstGeom prst="rect">
            <a:avLst/>
          </a:prstGeom>
        </p:spPr>
        <p:txBody>
          <a:bodyPr wrap="square">
            <a:spAutoFit/>
          </a:bodyPr>
          <a:lstStyle/>
          <a:p>
            <a:pPr algn="just">
              <a:lnSpc>
                <a:spcPct val="150000"/>
              </a:lnSpc>
            </a:pPr>
            <a:r>
              <a:rPr lang="en-US" sz="2000" dirty="0">
                <a:latin typeface="Square721 BT" panose="020B0504020202060204" pitchFamily="34" charset="0"/>
              </a:rPr>
              <a:t>An independent performance testing has been conducted with great results. The performance information that is presented in study was provided by </a:t>
            </a:r>
            <a:r>
              <a:rPr lang="en-US" sz="2000" b="1" dirty="0">
                <a:latin typeface="Square721 BT" panose="020B0504020202060204" pitchFamily="34" charset="0"/>
              </a:rPr>
              <a:t> </a:t>
            </a:r>
            <a:r>
              <a:rPr lang="de-DE" sz="2000" b="1" dirty="0">
                <a:latin typeface="Square721 BT" panose="020B0504020202060204" pitchFamily="34" charset="0"/>
              </a:rPr>
              <a:t>Tensio Consult, Germany</a:t>
            </a:r>
            <a:r>
              <a:rPr lang="de-DE" sz="2000" dirty="0">
                <a:latin typeface="Square721 BT" panose="020B0504020202060204" pitchFamily="34" charset="0"/>
              </a:rPr>
              <a:t>.</a:t>
            </a:r>
          </a:p>
          <a:p>
            <a:pPr algn="just">
              <a:lnSpc>
                <a:spcPct val="150000"/>
              </a:lnSpc>
            </a:pPr>
            <a:endParaRPr lang="de-DE" sz="2000" dirty="0">
              <a:latin typeface="Square721 BT" panose="020B0504020202060204" pitchFamily="34" charset="0"/>
            </a:endParaRPr>
          </a:p>
          <a:p>
            <a:pPr algn="just">
              <a:lnSpc>
                <a:spcPct val="150000"/>
              </a:lnSpc>
            </a:pPr>
            <a:r>
              <a:rPr lang="en-US" sz="2000" dirty="0">
                <a:latin typeface="Square721 BT" panose="020B0504020202060204" pitchFamily="34" charset="0"/>
              </a:rPr>
              <a:t>Watch® Water Technologies SP3 system offers excellent cleaning performance across most garment components and a wide range of stains and soils. Also, since CO</a:t>
            </a:r>
            <a:r>
              <a:rPr lang="en-US" sz="2000" baseline="-25000" dirty="0">
                <a:latin typeface="Square721 BT" panose="020B0504020202060204" pitchFamily="34" charset="0"/>
              </a:rPr>
              <a:t>2</a:t>
            </a:r>
            <a:r>
              <a:rPr lang="en-US" sz="2000" dirty="0">
                <a:latin typeface="Square721 BT" panose="020B0504020202060204" pitchFamily="34" charset="0"/>
              </a:rPr>
              <a:t> works best at room temperature, energy saving is huge cost savings.</a:t>
            </a:r>
            <a:endParaRPr lang="de-DE" sz="2000" dirty="0">
              <a:latin typeface="Square721 BT" panose="020B0504020202060204" pitchFamily="34" charset="0"/>
            </a:endParaRPr>
          </a:p>
        </p:txBody>
      </p:sp>
      <p:pic>
        <p:nvPicPr>
          <p:cNvPr id="3" name="Picture 2"/>
          <p:cNvPicPr>
            <a:picLocks noChangeAspect="1"/>
          </p:cNvPicPr>
          <p:nvPr/>
        </p:nvPicPr>
        <p:blipFill>
          <a:blip r:embed="rId4"/>
          <a:stretch>
            <a:fillRect/>
          </a:stretch>
        </p:blipFill>
        <p:spPr>
          <a:xfrm>
            <a:off x="8907857" y="4697127"/>
            <a:ext cx="2926754" cy="1810783"/>
          </a:xfrm>
          <a:prstGeom prst="rect">
            <a:avLst/>
          </a:prstGeom>
        </p:spPr>
      </p:pic>
      <p:pic>
        <p:nvPicPr>
          <p:cNvPr id="7" name="Picture 6"/>
          <p:cNvPicPr>
            <a:picLocks noChangeAspect="1"/>
          </p:cNvPicPr>
          <p:nvPr/>
        </p:nvPicPr>
        <p:blipFill rotWithShape="1">
          <a:blip r:embed="rId5"/>
          <a:srcRect t="9781" b="25346"/>
          <a:stretch/>
        </p:blipFill>
        <p:spPr>
          <a:xfrm>
            <a:off x="8889689" y="1255415"/>
            <a:ext cx="2926754" cy="2560783"/>
          </a:xfrm>
          <a:prstGeom prst="rect">
            <a:avLst/>
          </a:prstGeom>
        </p:spPr>
      </p:pic>
      <p:pic>
        <p:nvPicPr>
          <p:cNvPr id="8" name="Picture 7"/>
          <p:cNvPicPr>
            <a:picLocks noChangeAspect="1"/>
          </p:cNvPicPr>
          <p:nvPr/>
        </p:nvPicPr>
        <p:blipFill>
          <a:blip r:embed="rId6"/>
          <a:stretch>
            <a:fillRect/>
          </a:stretch>
        </p:blipFill>
        <p:spPr>
          <a:xfrm>
            <a:off x="8907857" y="2865635"/>
            <a:ext cx="2926754" cy="1810783"/>
          </a:xfrm>
          <a:prstGeom prst="rect">
            <a:avLst/>
          </a:prstGeom>
        </p:spPr>
      </p:pic>
    </p:spTree>
    <p:extLst>
      <p:ext uri="{BB962C8B-B14F-4D97-AF65-F5344CB8AC3E}">
        <p14:creationId xmlns:p14="http://schemas.microsoft.com/office/powerpoint/2010/main" val="189631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7</a:t>
            </a:fld>
            <a:endParaRPr lang="de-DE"/>
          </a:p>
        </p:txBody>
      </p:sp>
      <p:sp>
        <p:nvSpPr>
          <p:cNvPr id="6" name="Title 7"/>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Environmental, safety and health Impact</a:t>
            </a:r>
          </a:p>
        </p:txBody>
      </p:sp>
      <p:sp>
        <p:nvSpPr>
          <p:cNvPr id="2" name="Rectangle 1"/>
          <p:cNvSpPr/>
          <p:nvPr/>
        </p:nvSpPr>
        <p:spPr>
          <a:xfrm>
            <a:off x="838200" y="1367522"/>
            <a:ext cx="8624586" cy="369332"/>
          </a:xfrm>
          <a:prstGeom prst="rect">
            <a:avLst/>
          </a:prstGeom>
        </p:spPr>
        <p:txBody>
          <a:bodyPr wrap="square">
            <a:spAutoFit/>
          </a:bodyPr>
          <a:lstStyle/>
          <a:p>
            <a:r>
              <a:rPr lang="en-US" dirty="0">
                <a:latin typeface="Square721 BT" panose="020B0504020202060204" pitchFamily="34" charset="0"/>
              </a:rPr>
              <a:t>Naturally occurring Carbon dioxide is generally available in all hard waters.</a:t>
            </a:r>
            <a:endParaRPr lang="de-DE" dirty="0">
              <a:latin typeface="Square721 BT" panose="020B0504020202060204" pitchFamily="34" charset="0"/>
            </a:endParaRPr>
          </a:p>
        </p:txBody>
      </p:sp>
      <p:sp>
        <p:nvSpPr>
          <p:cNvPr id="7" name="Rectangle 6"/>
          <p:cNvSpPr/>
          <p:nvPr/>
        </p:nvSpPr>
        <p:spPr>
          <a:xfrm>
            <a:off x="6260847" y="1849597"/>
            <a:ext cx="4611327" cy="369332"/>
          </a:xfrm>
          <a:prstGeom prst="rect">
            <a:avLst/>
          </a:prstGeom>
        </p:spPr>
        <p:txBody>
          <a:bodyPr wrap="none">
            <a:spAutoFit/>
          </a:bodyPr>
          <a:lstStyle/>
          <a:p>
            <a:r>
              <a:rPr lang="en-US" dirty="0">
                <a:latin typeface="Square721 BT" panose="020B0504020202060204" pitchFamily="34" charset="0"/>
              </a:rPr>
              <a:t>Read Texture of water with CO</a:t>
            </a:r>
            <a:r>
              <a:rPr lang="en-US" baseline="-25000" dirty="0">
                <a:latin typeface="Square721 BT" panose="020B0504020202060204" pitchFamily="34" charset="0"/>
              </a:rPr>
              <a:t>2</a:t>
            </a:r>
            <a:r>
              <a:rPr lang="en-US" dirty="0">
                <a:latin typeface="Square721 BT" panose="020B0504020202060204" pitchFamily="34" charset="0"/>
              </a:rPr>
              <a:t>, Part </a:t>
            </a:r>
            <a:r>
              <a:rPr lang="en-US" dirty="0" err="1">
                <a:latin typeface="Square721 BT" panose="020B0504020202060204" pitchFamily="34" charset="0"/>
              </a:rPr>
              <a:t>lll</a:t>
            </a:r>
            <a:endParaRPr lang="de-DE" dirty="0">
              <a:latin typeface="Square721 BT" panose="020B0504020202060204" pitchFamily="34" charset="0"/>
            </a:endParaRPr>
          </a:p>
        </p:txBody>
      </p:sp>
      <p:pic>
        <p:nvPicPr>
          <p:cNvPr id="9" name="Picture 8">
            <a:hlinkClick r:id="rId4"/>
          </p:cNvPr>
          <p:cNvPicPr>
            <a:picLocks noChangeAspect="1"/>
          </p:cNvPicPr>
          <p:nvPr/>
        </p:nvPicPr>
        <p:blipFill>
          <a:blip r:embed="rId5"/>
          <a:stretch>
            <a:fillRect/>
          </a:stretch>
        </p:blipFill>
        <p:spPr>
          <a:xfrm>
            <a:off x="10872174" y="1803431"/>
            <a:ext cx="481626" cy="463336"/>
          </a:xfrm>
          <a:prstGeom prst="rect">
            <a:avLst/>
          </a:prstGeom>
        </p:spPr>
      </p:pic>
      <p:sp>
        <p:nvSpPr>
          <p:cNvPr id="10" name="Pentagon 9"/>
          <p:cNvSpPr/>
          <p:nvPr/>
        </p:nvSpPr>
        <p:spPr>
          <a:xfrm>
            <a:off x="6260847" y="1805940"/>
            <a:ext cx="4987725" cy="429561"/>
          </a:xfrm>
          <a:prstGeom prst="homePlate">
            <a:avLst>
              <a:gd name="adj" fmla="val 25943"/>
            </a:avLst>
          </a:prstGeom>
          <a:noFill/>
          <a:ln>
            <a:solidFill>
              <a:srgbClr val="BAC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tangle 10"/>
          <p:cNvSpPr/>
          <p:nvPr/>
        </p:nvSpPr>
        <p:spPr>
          <a:xfrm>
            <a:off x="838200" y="2186460"/>
            <a:ext cx="10797540" cy="4662815"/>
          </a:xfrm>
          <a:prstGeom prst="rect">
            <a:avLst/>
          </a:prstGeom>
        </p:spPr>
        <p:txBody>
          <a:bodyPr wrap="square">
            <a:spAutoFit/>
          </a:bodyPr>
          <a:lstStyle/>
          <a:p>
            <a:pPr algn="just">
              <a:lnSpc>
                <a:spcPct val="150000"/>
              </a:lnSpc>
            </a:pPr>
            <a:r>
              <a:rPr lang="en-US" dirty="0">
                <a:latin typeface="Square721 BT" panose="020B0504020202060204" pitchFamily="34" charset="0"/>
              </a:rPr>
              <a:t>The use of SP3 water with CO</a:t>
            </a:r>
            <a:r>
              <a:rPr lang="en-US" baseline="-25000" dirty="0">
                <a:latin typeface="Square721 BT" panose="020B0504020202060204" pitchFamily="34" charset="0"/>
              </a:rPr>
              <a:t>2</a:t>
            </a:r>
            <a:r>
              <a:rPr lang="en-US" dirty="0">
                <a:latin typeface="Square721 BT" panose="020B0504020202060204" pitchFamily="34" charset="0"/>
              </a:rPr>
              <a:t> allows consumers and washing machine operators to avoid exposure to traditional dry cleaning solvents. The FILTERSORB SP3 systems are used to make beverage classic waters and more than 50,000 systems are installed in different restaurants and other fountain beverage dispensers located across the world. </a:t>
            </a:r>
          </a:p>
          <a:p>
            <a:pPr algn="just">
              <a:lnSpc>
                <a:spcPct val="150000"/>
              </a:lnSpc>
            </a:pPr>
            <a:r>
              <a:rPr lang="en-US" dirty="0">
                <a:latin typeface="Square721 BT" panose="020B0504020202060204" pitchFamily="34" charset="0"/>
              </a:rPr>
              <a:t>Environment stewardship is one of the hallmarks of Watch® Water SOFT-NO-R system. The wastewater generated by the SP3 system is ZERO and does not use salt or chemicals for regeneration. </a:t>
            </a:r>
          </a:p>
          <a:p>
            <a:pPr algn="just">
              <a:lnSpc>
                <a:spcPct val="150000"/>
              </a:lnSpc>
            </a:pPr>
            <a:r>
              <a:rPr lang="de-DE" dirty="0">
                <a:latin typeface="Square721 BT" panose="020B0504020202060204" pitchFamily="34" charset="0"/>
              </a:rPr>
              <a:t>Because the SP3 media works in residential and commercial applications. The SP3 media is working under pressure all pressure vessels have ASME code for pressurized vessels and system. SP3 has been tested to meet NSF 61 (USA), WRAS (UK), BS6920 (UK) and MSZ 448-36:1985 (Hungary) standards.</a:t>
            </a:r>
          </a:p>
        </p:txBody>
      </p:sp>
      <p:sp>
        <p:nvSpPr>
          <p:cNvPr id="12" name="Rectangle 11"/>
          <p:cNvSpPr/>
          <p:nvPr/>
        </p:nvSpPr>
        <p:spPr>
          <a:xfrm>
            <a:off x="6096000" y="6352143"/>
            <a:ext cx="4264309" cy="369332"/>
          </a:xfrm>
          <a:prstGeom prst="rect">
            <a:avLst/>
          </a:prstGeom>
        </p:spPr>
        <p:txBody>
          <a:bodyPr wrap="none">
            <a:spAutoFit/>
          </a:bodyPr>
          <a:lstStyle/>
          <a:p>
            <a:r>
              <a:rPr lang="en-US" b="1" dirty="0">
                <a:latin typeface="Square721 BT" panose="020B0504020202060204" pitchFamily="34" charset="0"/>
              </a:rPr>
              <a:t>SP3 media is absolutely Non toxic!</a:t>
            </a:r>
            <a:endParaRPr lang="de-DE" b="1" dirty="0">
              <a:latin typeface="Square721 BT" panose="020B0504020202060204" pitchFamily="34" charset="0"/>
            </a:endParaRPr>
          </a:p>
        </p:txBody>
      </p:sp>
    </p:spTree>
    <p:extLst>
      <p:ext uri="{BB962C8B-B14F-4D97-AF65-F5344CB8AC3E}">
        <p14:creationId xmlns:p14="http://schemas.microsoft.com/office/powerpoint/2010/main" val="2739679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8</a:t>
            </a:fld>
            <a:endParaRPr lang="de-DE"/>
          </a:p>
        </p:txBody>
      </p:sp>
      <p:sp>
        <p:nvSpPr>
          <p:cNvPr id="6" name="Title 7"/>
          <p:cNvSpPr>
            <a:spLocks noGrp="1"/>
          </p:cNvSpPr>
          <p:nvPr>
            <p:ph type="title"/>
          </p:nvPr>
        </p:nvSpPr>
        <p:spPr>
          <a:xfrm>
            <a:off x="838200" y="365125"/>
            <a:ext cx="10515600" cy="1325563"/>
          </a:xfrm>
        </p:spPr>
        <p:txBody>
          <a:bodyPr>
            <a:normAutofit/>
          </a:bodyPr>
          <a:lstStyle/>
          <a:p>
            <a:r>
              <a:rPr lang="de-DE" sz="2800" b="1" dirty="0">
                <a:latin typeface="Square721 BT" panose="020B0504020202060204" pitchFamily="34" charset="0"/>
              </a:rPr>
              <a:t>Capital Cost Comparison:</a:t>
            </a:r>
          </a:p>
        </p:txBody>
      </p:sp>
      <p:sp>
        <p:nvSpPr>
          <p:cNvPr id="2" name="Rectangle 1"/>
          <p:cNvSpPr/>
          <p:nvPr/>
        </p:nvSpPr>
        <p:spPr>
          <a:xfrm>
            <a:off x="838200" y="1528495"/>
            <a:ext cx="10843260" cy="3416320"/>
          </a:xfrm>
          <a:prstGeom prst="rect">
            <a:avLst/>
          </a:prstGeom>
        </p:spPr>
        <p:txBody>
          <a:bodyPr wrap="square">
            <a:spAutoFit/>
          </a:bodyPr>
          <a:lstStyle/>
          <a:p>
            <a:pPr algn="just">
              <a:lnSpc>
                <a:spcPct val="150000"/>
              </a:lnSpc>
            </a:pPr>
            <a:r>
              <a:rPr lang="en-US" dirty="0">
                <a:latin typeface="Square721 BT" panose="020B0504020202060204" pitchFamily="34" charset="0"/>
              </a:rPr>
              <a:t>A primary concern for individuals considering the use of CO2 for :</a:t>
            </a:r>
          </a:p>
          <a:p>
            <a:pPr marL="742950" lvl="1" indent="-285750" algn="just">
              <a:lnSpc>
                <a:spcPct val="150000"/>
              </a:lnSpc>
              <a:buFont typeface="Arial" panose="020B0604020202020204" pitchFamily="34" charset="0"/>
              <a:buChar char="•"/>
            </a:pPr>
            <a:r>
              <a:rPr lang="en-US" dirty="0">
                <a:latin typeface="Square721 BT" panose="020B0504020202060204" pitchFamily="34" charset="0"/>
              </a:rPr>
              <a:t>Cleaning </a:t>
            </a:r>
          </a:p>
          <a:p>
            <a:pPr marL="742950" lvl="1" indent="-285750" algn="just">
              <a:lnSpc>
                <a:spcPct val="150000"/>
              </a:lnSpc>
              <a:buFont typeface="Arial" panose="020B0604020202020204" pitchFamily="34" charset="0"/>
              <a:buChar char="•"/>
            </a:pPr>
            <a:r>
              <a:rPr lang="en-US" dirty="0">
                <a:latin typeface="Square721 BT" panose="020B0504020202060204" pitchFamily="34" charset="0"/>
              </a:rPr>
              <a:t>Washing </a:t>
            </a:r>
          </a:p>
          <a:p>
            <a:pPr marL="742950" lvl="1" indent="-285750" algn="just">
              <a:lnSpc>
                <a:spcPct val="150000"/>
              </a:lnSpc>
              <a:buFont typeface="Arial" panose="020B0604020202020204" pitchFamily="34" charset="0"/>
              <a:buChar char="•"/>
            </a:pPr>
            <a:r>
              <a:rPr lang="en-US" dirty="0">
                <a:latin typeface="Square721 BT" panose="020B0504020202060204" pitchFamily="34" charset="0"/>
              </a:rPr>
              <a:t>Bathing and </a:t>
            </a:r>
          </a:p>
          <a:p>
            <a:pPr marL="742950" lvl="1" indent="-285750" algn="just">
              <a:lnSpc>
                <a:spcPct val="150000"/>
              </a:lnSpc>
              <a:buFont typeface="Arial" panose="020B0604020202020204" pitchFamily="34" charset="0"/>
              <a:buChar char="•"/>
            </a:pPr>
            <a:r>
              <a:rPr lang="en-US" dirty="0">
                <a:latin typeface="Square721 BT" panose="020B0504020202060204" pitchFamily="34" charset="0"/>
              </a:rPr>
              <a:t>Drinking water</a:t>
            </a:r>
          </a:p>
          <a:p>
            <a:pPr algn="just">
              <a:lnSpc>
                <a:spcPct val="150000"/>
              </a:lnSpc>
            </a:pPr>
            <a:r>
              <a:rPr lang="en-US" dirty="0">
                <a:latin typeface="Square721 BT" panose="020B0504020202060204" pitchFamily="34" charset="0"/>
              </a:rPr>
              <a:t>in comparison to water softeners is almost same but there are no further operating costs and the high productivity associated with the SP3 system ensure adequate return on investment in one month up to maximum one year depends on the size of SP3 system.</a:t>
            </a:r>
            <a:endParaRPr lang="de-DE" dirty="0">
              <a:latin typeface="Square721 BT" panose="020B0504020202060204" pitchFamily="34" charset="0"/>
            </a:endParaRPr>
          </a:p>
        </p:txBody>
      </p:sp>
      <p:sp>
        <p:nvSpPr>
          <p:cNvPr id="3" name="Rectangle 2"/>
          <p:cNvSpPr/>
          <p:nvPr/>
        </p:nvSpPr>
        <p:spPr>
          <a:xfrm>
            <a:off x="910289" y="5263066"/>
            <a:ext cx="5349541" cy="369332"/>
          </a:xfrm>
          <a:prstGeom prst="rect">
            <a:avLst/>
          </a:prstGeom>
        </p:spPr>
        <p:txBody>
          <a:bodyPr wrap="none">
            <a:spAutoFit/>
          </a:bodyPr>
          <a:lstStyle/>
          <a:p>
            <a:r>
              <a:rPr lang="en-US" b="1" dirty="0">
                <a:latin typeface="Square721 BT" panose="020B0504020202060204" pitchFamily="34" charset="0"/>
              </a:rPr>
              <a:t>Better for you and better for Environments!</a:t>
            </a:r>
            <a:endParaRPr lang="de-DE" b="1" dirty="0">
              <a:latin typeface="Square721 BT" panose="020B0504020202060204" pitchFamily="34" charset="0"/>
            </a:endParaRPr>
          </a:p>
        </p:txBody>
      </p:sp>
    </p:spTree>
    <p:extLst>
      <p:ext uri="{BB962C8B-B14F-4D97-AF65-F5344CB8AC3E}">
        <p14:creationId xmlns:p14="http://schemas.microsoft.com/office/powerpoint/2010/main" val="3512313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9</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How does CO</a:t>
            </a:r>
            <a:r>
              <a:rPr lang="de-DE" sz="2800" b="1" baseline="-25000" dirty="0">
                <a:latin typeface="Square721 BT" panose="020B0504020202060204" pitchFamily="34" charset="0"/>
              </a:rPr>
              <a:t>2</a:t>
            </a:r>
            <a:r>
              <a:rPr lang="de-DE" sz="2800" b="1" dirty="0">
                <a:latin typeface="Square721 BT" panose="020B0504020202060204" pitchFamily="34" charset="0"/>
              </a:rPr>
              <a:t> cleaning work?</a:t>
            </a:r>
          </a:p>
        </p:txBody>
      </p:sp>
      <p:sp>
        <p:nvSpPr>
          <p:cNvPr id="2" name="Rectangle 1"/>
          <p:cNvSpPr/>
          <p:nvPr/>
        </p:nvSpPr>
        <p:spPr>
          <a:xfrm>
            <a:off x="838200" y="1276613"/>
            <a:ext cx="10515600" cy="5493812"/>
          </a:xfrm>
          <a:prstGeom prst="rect">
            <a:avLst/>
          </a:prstGeom>
        </p:spPr>
        <p:txBody>
          <a:bodyPr wrap="square">
            <a:spAutoFit/>
          </a:bodyPr>
          <a:lstStyle/>
          <a:p>
            <a:pPr algn="just">
              <a:lnSpc>
                <a:spcPct val="150000"/>
              </a:lnSpc>
            </a:pPr>
            <a:r>
              <a:rPr lang="en-US" dirty="0">
                <a:latin typeface="Square721 BT" panose="020B0504020202060204" pitchFamily="34" charset="0"/>
              </a:rPr>
              <a:t>CO2 in SP3 water uses natural carbon dioxide (recycled from temporary hardness) combined with recyclable cleaning agents (specially formulated by Watch Water) to wash the dirt, particulate and toxins from garments,(than flushing the waste into drain) with all 100% biodegradable components. Oh! did we mention the SP3 Systems and the whole process is powered without any energy - pretty high tech stuff!</a:t>
            </a:r>
          </a:p>
          <a:p>
            <a:pPr algn="just">
              <a:lnSpc>
                <a:spcPct val="150000"/>
              </a:lnSpc>
            </a:pPr>
            <a:r>
              <a:rPr lang="en-US" dirty="0">
                <a:latin typeface="Square721 BT" panose="020B0504020202060204" pitchFamily="34" charset="0"/>
              </a:rPr>
              <a:t>The entire cleaning process is done at a cool, room temperature. Other cleaning chemicals like phosphates, silicates, hydrocarbon, chlorine for bleaching are toxic chemicals that are known as carcinogens adds up back to surface and ground water contaminants. Additionally, most other processes and cleaners require High Heat to clean clothes. Heat degrades fabrics causing them to wear out, fade and pill and can actually cause stains to set permanently. Our SP3 water with CO</a:t>
            </a:r>
            <a:r>
              <a:rPr lang="en-US" baseline="-25000" dirty="0">
                <a:latin typeface="Square721 BT" panose="020B0504020202060204" pitchFamily="34" charset="0"/>
              </a:rPr>
              <a:t>2</a:t>
            </a:r>
            <a:r>
              <a:rPr lang="en-US" dirty="0">
                <a:latin typeface="Square721 BT" panose="020B0504020202060204" pitchFamily="34" charset="0"/>
              </a:rPr>
              <a:t> gets clothes cleaner than any other cleaning method. With CO2 in water there’s no fading, shrinking, pilling or stain setting. Pure CO</a:t>
            </a:r>
            <a:r>
              <a:rPr lang="en-US" baseline="-25000" dirty="0">
                <a:latin typeface="Square721 BT" panose="020B0504020202060204" pitchFamily="34" charset="0"/>
              </a:rPr>
              <a:t>2</a:t>
            </a:r>
            <a:r>
              <a:rPr lang="en-US" dirty="0">
                <a:latin typeface="Square721 BT" panose="020B0504020202060204" pitchFamily="34" charset="0"/>
              </a:rPr>
              <a:t> in SP3 water leaving garments fresh, odorless and toxin free.</a:t>
            </a:r>
            <a:endParaRPr lang="de-DE" dirty="0">
              <a:latin typeface="Square721 BT" panose="020B0504020202060204" pitchFamily="34" charset="0"/>
            </a:endParaRPr>
          </a:p>
        </p:txBody>
      </p:sp>
      <p:sp>
        <p:nvSpPr>
          <p:cNvPr id="3" name="Rectangle 2"/>
          <p:cNvSpPr/>
          <p:nvPr/>
        </p:nvSpPr>
        <p:spPr>
          <a:xfrm>
            <a:off x="8465820" y="6307692"/>
            <a:ext cx="1936749" cy="369332"/>
          </a:xfrm>
          <a:prstGeom prst="rect">
            <a:avLst/>
          </a:prstGeom>
        </p:spPr>
        <p:txBody>
          <a:bodyPr wrap="none">
            <a:spAutoFit/>
          </a:bodyPr>
          <a:lstStyle/>
          <a:p>
            <a:r>
              <a:rPr lang="de-DE" b="1" dirty="0">
                <a:latin typeface="Square721 BT" panose="020B0504020202060204" pitchFamily="34" charset="0"/>
              </a:rPr>
              <a:t>Sounds Great!!</a:t>
            </a:r>
          </a:p>
        </p:txBody>
      </p:sp>
    </p:spTree>
    <p:extLst>
      <p:ext uri="{BB962C8B-B14F-4D97-AF65-F5344CB8AC3E}">
        <p14:creationId xmlns:p14="http://schemas.microsoft.com/office/powerpoint/2010/main" val="3204080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10</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Wash and rinse your clothes in colde water </a:t>
            </a:r>
          </a:p>
        </p:txBody>
      </p:sp>
      <p:sp>
        <p:nvSpPr>
          <p:cNvPr id="2" name="Rectangle 1"/>
          <p:cNvSpPr/>
          <p:nvPr/>
        </p:nvSpPr>
        <p:spPr>
          <a:xfrm>
            <a:off x="838200" y="1412855"/>
            <a:ext cx="10515600" cy="5170646"/>
          </a:xfrm>
          <a:prstGeom prst="rect">
            <a:avLst/>
          </a:prstGeom>
        </p:spPr>
        <p:txBody>
          <a:bodyPr wrap="square">
            <a:spAutoFit/>
          </a:bodyPr>
          <a:lstStyle/>
          <a:p>
            <a:pPr>
              <a:lnSpc>
                <a:spcPct val="150000"/>
              </a:lnSpc>
            </a:pPr>
            <a:r>
              <a:rPr lang="en-US" sz="2000" dirty="0">
                <a:latin typeface="Square721 BT" panose="020B0504020202060204" pitchFamily="34" charset="0"/>
              </a:rPr>
              <a:t>SP3 water with CO</a:t>
            </a:r>
            <a:r>
              <a:rPr lang="en-US" sz="2000" baseline="-25000" dirty="0">
                <a:latin typeface="Square721 BT" panose="020B0504020202060204" pitchFamily="34" charset="0"/>
              </a:rPr>
              <a:t>2</a:t>
            </a:r>
            <a:r>
              <a:rPr lang="en-US" sz="2000" dirty="0">
                <a:latin typeface="Square721 BT" panose="020B0504020202060204" pitchFamily="34" charset="0"/>
              </a:rPr>
              <a:t> cleans in cold water Temperature maximum 30°C or 86°F the same as hot water. Your clothes will come out just as clean using cold SP3 water as they would using hot water, even better and whiter. That’s because there are three factors in cleaning, less TDS (high TDS caused by water softeners), better detergents and the CO</a:t>
            </a:r>
            <a:r>
              <a:rPr lang="en-US" sz="2000" baseline="-25000" dirty="0">
                <a:latin typeface="Square721 BT" panose="020B0504020202060204" pitchFamily="34" charset="0"/>
              </a:rPr>
              <a:t>2</a:t>
            </a:r>
            <a:r>
              <a:rPr lang="en-US" sz="2000" dirty="0">
                <a:latin typeface="Square721 BT" panose="020B0504020202060204" pitchFamily="34" charset="0"/>
              </a:rPr>
              <a:t> for better Texture (more on Part III). Take away heat that is not needed. Ask for more details on Watch formulated Green detergents which works extremely great and are specially designed to be more effective in cold water as old detergents made from phosphate, silicates, chlorine for hot waters.</a:t>
            </a:r>
          </a:p>
          <a:p>
            <a:pPr>
              <a:lnSpc>
                <a:spcPct val="150000"/>
              </a:lnSpc>
            </a:pPr>
            <a:endParaRPr lang="en-US" sz="2000" dirty="0">
              <a:latin typeface="Square721 BT" panose="020B0504020202060204" pitchFamily="34" charset="0"/>
            </a:endParaRPr>
          </a:p>
          <a:p>
            <a:pPr>
              <a:lnSpc>
                <a:spcPct val="150000"/>
              </a:lnSpc>
            </a:pPr>
            <a:r>
              <a:rPr lang="en-US" sz="2000" b="1" dirty="0">
                <a:latin typeface="Square721 BT" panose="020B0504020202060204" pitchFamily="34" charset="0"/>
              </a:rPr>
              <a:t>TAKE  ACTION! </a:t>
            </a:r>
            <a:r>
              <a:rPr lang="en-US" sz="2000" dirty="0">
                <a:latin typeface="Square721 BT" panose="020B0504020202060204" pitchFamily="34" charset="0"/>
              </a:rPr>
              <a:t>How to install SP3 system at HOME</a:t>
            </a:r>
          </a:p>
          <a:p>
            <a:pPr>
              <a:lnSpc>
                <a:spcPct val="150000"/>
              </a:lnSpc>
            </a:pPr>
            <a:r>
              <a:rPr lang="de-DE" sz="2000" b="1" dirty="0">
                <a:latin typeface="Square721 BT" panose="020B0504020202060204" pitchFamily="34" charset="0"/>
              </a:rPr>
              <a:t>Thanks to FILTERSORB SP3 !</a:t>
            </a:r>
          </a:p>
        </p:txBody>
      </p:sp>
      <p:sp>
        <p:nvSpPr>
          <p:cNvPr id="6" name="Rectangle 5"/>
          <p:cNvSpPr/>
          <p:nvPr/>
        </p:nvSpPr>
        <p:spPr>
          <a:xfrm>
            <a:off x="6617368" y="5959176"/>
            <a:ext cx="4378981" cy="661463"/>
          </a:xfrm>
          <a:prstGeom prst="rect">
            <a:avLst/>
          </a:prstGeom>
        </p:spPr>
        <p:txBody>
          <a:bodyPr wrap="square">
            <a:spAutoFit/>
          </a:bodyPr>
          <a:lstStyle/>
          <a:p>
            <a:pPr marR="55370" algn="ctr">
              <a:lnSpc>
                <a:spcPct val="150000"/>
              </a:lnSpc>
            </a:pPr>
            <a:r>
              <a:rPr lang="de-DE" sz="2800" b="1" dirty="0">
                <a:latin typeface="Square721 BT" panose="020B0504020202060204" pitchFamily="34" charset="0"/>
              </a:rPr>
              <a:t>Thanks for reading!</a:t>
            </a:r>
          </a:p>
        </p:txBody>
      </p:sp>
      <p:sp>
        <p:nvSpPr>
          <p:cNvPr id="7" name="Rectangle 6"/>
          <p:cNvSpPr/>
          <p:nvPr/>
        </p:nvSpPr>
        <p:spPr>
          <a:xfrm>
            <a:off x="7649105" y="5762776"/>
            <a:ext cx="2315507" cy="461665"/>
          </a:xfrm>
          <a:prstGeom prst="rect">
            <a:avLst/>
          </a:prstGeom>
        </p:spPr>
        <p:txBody>
          <a:bodyPr wrap="none">
            <a:spAutoFit/>
          </a:bodyPr>
          <a:lstStyle/>
          <a:p>
            <a:pPr marR="55370" algn="ctr"/>
            <a:r>
              <a:rPr lang="de-DE" sz="2400" dirty="0">
                <a:latin typeface="Square721 BT" panose="020B0504020202060204" pitchFamily="34" charset="0"/>
              </a:rPr>
              <a:t>End of </a:t>
            </a:r>
            <a:r>
              <a:rPr lang="de-DE" sz="2400">
                <a:latin typeface="Square721 BT" panose="020B0504020202060204" pitchFamily="34" charset="0"/>
              </a:rPr>
              <a:t>Part IV</a:t>
            </a:r>
            <a:endParaRPr lang="de-DE" sz="2400" dirty="0">
              <a:latin typeface="Square721 BT" panose="020B0504020202060204" pitchFamily="34" charset="0"/>
            </a:endParaRPr>
          </a:p>
        </p:txBody>
      </p:sp>
    </p:spTree>
    <p:extLst>
      <p:ext uri="{BB962C8B-B14F-4D97-AF65-F5344CB8AC3E}">
        <p14:creationId xmlns:p14="http://schemas.microsoft.com/office/powerpoint/2010/main" val="1901312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6552" b="7065"/>
          <a:stretch/>
        </p:blipFill>
        <p:spPr>
          <a:xfrm>
            <a:off x="2694079" y="0"/>
            <a:ext cx="6776131" cy="6858000"/>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11</a:t>
            </a:fld>
            <a:endParaRPr lang="de-DE"/>
          </a:p>
        </p:txBody>
      </p:sp>
      <p:sp>
        <p:nvSpPr>
          <p:cNvPr id="5" name="Title 1"/>
          <p:cNvSpPr txBox="1">
            <a:spLocks/>
          </p:cNvSpPr>
          <p:nvPr/>
        </p:nvSpPr>
        <p:spPr>
          <a:xfrm>
            <a:off x="3214256" y="2964086"/>
            <a:ext cx="5735782" cy="9705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de-DE" sz="2800" dirty="0"/>
            </a:br>
            <a:r>
              <a:rPr lang="de-DE" sz="2800" dirty="0">
                <a:latin typeface="Square721 BT" panose="020B0504020202060204" pitchFamily="34" charset="0"/>
              </a:rPr>
              <a:t>Fahrlachstraße 14</a:t>
            </a:r>
            <a:br>
              <a:rPr lang="de-DE" sz="2800" dirty="0">
                <a:latin typeface="Square721 BT" panose="020B0504020202060204" pitchFamily="34" charset="0"/>
              </a:rPr>
            </a:br>
            <a:r>
              <a:rPr lang="de-DE" sz="2800" dirty="0">
                <a:latin typeface="Square721 BT" panose="020B0504020202060204" pitchFamily="34" charset="0"/>
              </a:rPr>
              <a:t>68165 Mannheim </a:t>
            </a:r>
            <a:br>
              <a:rPr lang="de-DE" sz="2800" dirty="0">
                <a:latin typeface="Square721 BT" panose="020B0504020202060204" pitchFamily="34" charset="0"/>
              </a:rPr>
            </a:br>
            <a:r>
              <a:rPr lang="de-DE" sz="2800" dirty="0">
                <a:latin typeface="Square721 BT" panose="020B0504020202060204" pitchFamily="34" charset="0"/>
              </a:rPr>
              <a:t>Germany</a:t>
            </a:r>
          </a:p>
        </p:txBody>
      </p:sp>
      <p:sp>
        <p:nvSpPr>
          <p:cNvPr id="6" name="TextBox 5"/>
          <p:cNvSpPr txBox="1"/>
          <p:nvPr/>
        </p:nvSpPr>
        <p:spPr>
          <a:xfrm>
            <a:off x="3920836" y="4683824"/>
            <a:ext cx="4322619" cy="923330"/>
          </a:xfrm>
          <a:prstGeom prst="rect">
            <a:avLst/>
          </a:prstGeom>
          <a:noFill/>
        </p:spPr>
        <p:txBody>
          <a:bodyPr wrap="square" rtlCol="0">
            <a:spAutoFit/>
          </a:bodyPr>
          <a:lstStyle/>
          <a:p>
            <a:pPr algn="ctr"/>
            <a:r>
              <a:rPr lang="de-DE" dirty="0">
                <a:latin typeface="Square721 BT" panose="020B0504020202060204" pitchFamily="34" charset="0"/>
              </a:rPr>
              <a:t>www.watchwater.de</a:t>
            </a:r>
          </a:p>
          <a:p>
            <a:pPr algn="ctr"/>
            <a:r>
              <a:rPr lang="de-DE" dirty="0">
                <a:latin typeface="Square721 BT" panose="020B0504020202060204" pitchFamily="34" charset="0"/>
                <a:hlinkClick r:id="rId3"/>
              </a:rPr>
              <a:t>info@watchwater.de</a:t>
            </a:r>
            <a:endParaRPr lang="de-DE" dirty="0">
              <a:latin typeface="Square721 BT" panose="020B0504020202060204" pitchFamily="34" charset="0"/>
            </a:endParaRPr>
          </a:p>
          <a:p>
            <a:pPr algn="ctr"/>
            <a:r>
              <a:rPr lang="de-DE" dirty="0">
                <a:latin typeface="Square721 BT" panose="020B0504020202060204" pitchFamily="34" charset="0"/>
              </a:rPr>
              <a:t>+49 (o)621 87951-0</a:t>
            </a:r>
          </a:p>
        </p:txBody>
      </p:sp>
      <p:sp>
        <p:nvSpPr>
          <p:cNvPr id="7" name="TextBox 6"/>
          <p:cNvSpPr txBox="1"/>
          <p:nvPr/>
        </p:nvSpPr>
        <p:spPr>
          <a:xfrm>
            <a:off x="3214256" y="2262261"/>
            <a:ext cx="5832762" cy="584775"/>
          </a:xfrm>
          <a:prstGeom prst="rect">
            <a:avLst/>
          </a:prstGeom>
          <a:noFill/>
        </p:spPr>
        <p:txBody>
          <a:bodyPr wrap="square" rtlCol="0">
            <a:spAutoFit/>
          </a:bodyPr>
          <a:lstStyle/>
          <a:p>
            <a:pPr algn="ctr"/>
            <a:r>
              <a:rPr lang="de-DE" sz="3200" b="1" dirty="0">
                <a:latin typeface="Square721 BT" panose="020B0504020202060204" pitchFamily="34" charset="0"/>
              </a:rPr>
              <a:t>Watch Water</a:t>
            </a:r>
            <a:r>
              <a:rPr lang="de-DE" sz="3200" b="1" dirty="0">
                <a:latin typeface="Square721 BT" panose="020B0504020202060204" pitchFamily="34" charset="0"/>
                <a:sym typeface="Symbol" panose="05050102010706020507" pitchFamily="18" charset="2"/>
              </a:rPr>
              <a:t></a:t>
            </a:r>
            <a:r>
              <a:rPr lang="de-DE" sz="3200" b="1" dirty="0">
                <a:latin typeface="Square721 BT" panose="020B0504020202060204" pitchFamily="34" charset="0"/>
              </a:rPr>
              <a:t> GmbH</a:t>
            </a:r>
          </a:p>
        </p:txBody>
      </p:sp>
      <p:pic>
        <p:nvPicPr>
          <p:cNvPr id="8" name="Picture 7"/>
          <p:cNvPicPr>
            <a:picLocks noChangeAspect="1"/>
          </p:cNvPicPr>
          <p:nvPr/>
        </p:nvPicPr>
        <p:blipFill>
          <a:blip r:embed="rId4"/>
          <a:stretch>
            <a:fillRect/>
          </a:stretch>
        </p:blipFill>
        <p:spPr>
          <a:xfrm>
            <a:off x="3956593" y="678260"/>
            <a:ext cx="4348087" cy="1466951"/>
          </a:xfrm>
          <a:prstGeom prst="rect">
            <a:avLst/>
          </a:prstGeom>
        </p:spPr>
      </p:pic>
    </p:spTree>
    <p:extLst>
      <p:ext uri="{BB962C8B-B14F-4D97-AF65-F5344CB8AC3E}">
        <p14:creationId xmlns:p14="http://schemas.microsoft.com/office/powerpoint/2010/main" val="714367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1110</Words>
  <Application>Microsoft Office PowerPoint</Application>
  <PresentationFormat>Widescreen</PresentationFormat>
  <Paragraphs>60</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Square721 BT</vt:lpstr>
      <vt:lpstr>Symbol</vt:lpstr>
      <vt:lpstr>Office Theme</vt:lpstr>
      <vt:lpstr>FilterSorb SP3 </vt:lpstr>
      <vt:lpstr>Cleaning, Washing and Bathing with CO2</vt:lpstr>
      <vt:lpstr>What is „Natural CO2“</vt:lpstr>
      <vt:lpstr>Natural CO2 and Skin</vt:lpstr>
      <vt:lpstr>Solubility and Adsorption of carbon dioxide</vt:lpstr>
      <vt:lpstr>Performance</vt:lpstr>
      <vt:lpstr>Environmental, safety and health Impact</vt:lpstr>
      <vt:lpstr>Capital Cost Comparison:</vt:lpstr>
      <vt:lpstr>How does CO2 cleaning work?</vt:lpstr>
      <vt:lpstr>Wash and rinse your clothes in colde water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Gudrun Röck</dc:creator>
  <cp:lastModifiedBy>Ellen Gudrun Röck</cp:lastModifiedBy>
  <cp:revision>16</cp:revision>
  <dcterms:created xsi:type="dcterms:W3CDTF">2016-10-21T09:15:04Z</dcterms:created>
  <dcterms:modified xsi:type="dcterms:W3CDTF">2016-11-04T08:37:25Z</dcterms:modified>
</cp:coreProperties>
</file>