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handoutMasterIdLst>
    <p:handoutMasterId r:id="rId16"/>
  </p:handout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 id="259"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59C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42" d="100"/>
          <a:sy n="42" d="100"/>
        </p:scale>
        <p:origin x="4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2BAE99-C2AB-4853-84F4-8CB51AADF158}" type="datetimeFigureOut">
              <a:rPr lang="de-DE" smtClean="0"/>
              <a:t>04.11.2016</a:t>
            </a:fld>
            <a:endParaRPr lang="de-D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130DF9E-D1EE-45F7-89BC-EBB4852781C0}" type="slidenum">
              <a:rPr lang="de-DE" smtClean="0"/>
              <a:t>‹#›</a:t>
            </a:fld>
            <a:endParaRPr lang="de-DE"/>
          </a:p>
        </p:txBody>
      </p:sp>
    </p:spTree>
    <p:extLst>
      <p:ext uri="{BB962C8B-B14F-4D97-AF65-F5344CB8AC3E}">
        <p14:creationId xmlns:p14="http://schemas.microsoft.com/office/powerpoint/2010/main" val="3796632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2ADD63-C0A5-47F1-8849-9E9BFABD624F}" type="datetimeFigureOut">
              <a:rPr lang="de-DE" smtClean="0"/>
              <a:t>04.11.2016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CA6C6A-E7A1-4FAE-BA85-6E1380BE2063}" type="slidenum">
              <a:rPr lang="de-DE" smtClean="0"/>
              <a:t>‹#›</a:t>
            </a:fld>
            <a:endParaRPr lang="de-DE"/>
          </a:p>
        </p:txBody>
      </p:sp>
    </p:spTree>
    <p:extLst>
      <p:ext uri="{BB962C8B-B14F-4D97-AF65-F5344CB8AC3E}">
        <p14:creationId xmlns:p14="http://schemas.microsoft.com/office/powerpoint/2010/main" val="38641732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e Placeholder 3"/>
          <p:cNvSpPr>
            <a:spLocks noGrp="1"/>
          </p:cNvSpPr>
          <p:nvPr>
            <p:ph type="dt" sz="half" idx="10"/>
          </p:nvPr>
        </p:nvSpPr>
        <p:spPr/>
        <p:txBody>
          <a:bodyPr/>
          <a:lstStyle/>
          <a:p>
            <a:fld id="{37B1D222-D791-4316-B2CB-EC689D539AAD}" type="datetime1">
              <a:rPr lang="de-DE" smtClean="0"/>
              <a:t>04.11.2016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2902709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D8B69AFB-4FC0-44BE-B99D-F6A676C2CCD2}" type="datetime1">
              <a:rPr lang="de-DE" smtClean="0"/>
              <a:t>04.11.2016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2722512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e-D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E2C09F-EDCD-4905-BDD9-FC6C3E639BF7}" type="datetime1">
              <a:rPr lang="de-DE" smtClean="0"/>
              <a:t>04.11.2016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1933764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p:cNvSpPr>
            <a:spLocks noGrp="1"/>
          </p:cNvSpPr>
          <p:nvPr>
            <p:ph type="dt" sz="half" idx="10"/>
          </p:nvPr>
        </p:nvSpPr>
        <p:spPr/>
        <p:txBody>
          <a:bodyPr/>
          <a:lstStyle/>
          <a:p>
            <a:fld id="{AEC34302-BD13-4878-B1BE-4EC923B9F581}" type="datetime1">
              <a:rPr lang="de-DE" smtClean="0"/>
              <a:t>04.11.2016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33409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de-D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p:cNvSpPr>
            <a:spLocks noGrp="1"/>
          </p:cNvSpPr>
          <p:nvPr>
            <p:ph type="dt" sz="half" idx="10"/>
          </p:nvPr>
        </p:nvSpPr>
        <p:spPr/>
        <p:txBody>
          <a:bodyPr/>
          <a:lstStyle/>
          <a:p>
            <a:fld id="{72495A4B-0ABC-4316-AB1C-78A30B237231}" type="datetime1">
              <a:rPr lang="de-DE" smtClean="0"/>
              <a:t>04.11.2016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635563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Date Placeholder 2"/>
          <p:cNvSpPr>
            <a:spLocks noGrp="1"/>
          </p:cNvSpPr>
          <p:nvPr>
            <p:ph type="dt" sz="half" idx="10"/>
          </p:nvPr>
        </p:nvSpPr>
        <p:spPr/>
        <p:txBody>
          <a:bodyPr/>
          <a:lstStyle/>
          <a:p>
            <a:fld id="{27579600-D760-41F5-BAE0-152919721E16}" type="datetime1">
              <a:rPr lang="de-DE" smtClean="0"/>
              <a:t>04.11.2016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260548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226816-D1DA-4ED6-9E05-09254C7D2758}" type="datetime1">
              <a:rPr lang="de-DE" smtClean="0"/>
              <a:t>04.11.2016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002244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D6D2F2-ACDC-453A-ADE0-067DA4C3668D}" type="datetime1">
              <a:rPr lang="de-DE" smtClean="0"/>
              <a:t>04.11.2016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637333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EAE1852-8EB1-4846-B0C2-6BAC3EE400E6}" type="datetime1">
              <a:rPr lang="de-DE" smtClean="0"/>
              <a:t>04.11.2016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746963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00F39B69-CB4B-4DAE-9335-A7288078B8C5}" type="datetime1">
              <a:rPr lang="de-DE" smtClean="0"/>
              <a:t>04.11.2016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677358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de-D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8DEE7742-BBC4-49D2-B54D-A534FF42AFF5}" type="datetime1">
              <a:rPr lang="de-DE" smtClean="0"/>
              <a:t>04.11.2016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105789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27625-5073-4887-AC4E-70202402134A}" type="datetime1">
              <a:rPr lang="de-DE" smtClean="0"/>
              <a:t>04.11.2016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E5D2CA-3354-46DE-9FAD-FDD45211DBD7}" type="slidenum">
              <a:rPr lang="de-DE" smtClean="0"/>
              <a:t>‹#›</a:t>
            </a:fld>
            <a:endParaRPr lang="de-DE"/>
          </a:p>
        </p:txBody>
      </p:sp>
    </p:spTree>
    <p:extLst>
      <p:ext uri="{BB962C8B-B14F-4D97-AF65-F5344CB8AC3E}">
        <p14:creationId xmlns:p14="http://schemas.microsoft.com/office/powerpoint/2010/main" val="2333705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3" Type="http://schemas.openxmlformats.org/officeDocument/2006/relationships/hyperlink" Target="mailto:info@watchwater.de" TargetMode="External"/><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l="7545" t="3432" r="1768"/>
          <a:stretch/>
        </p:blipFill>
        <p:spPr>
          <a:xfrm rot="16200000">
            <a:off x="134257" y="-134260"/>
            <a:ext cx="6858001" cy="7126516"/>
          </a:xfrm>
          <a:prstGeom prst="rect">
            <a:avLst/>
          </a:prstGeom>
        </p:spPr>
      </p:pic>
      <p:sp>
        <p:nvSpPr>
          <p:cNvPr id="4" name="Slide Number Placeholder 3"/>
          <p:cNvSpPr>
            <a:spLocks noGrp="1"/>
          </p:cNvSpPr>
          <p:nvPr>
            <p:ph type="sldNum" sz="quarter" idx="12"/>
          </p:nvPr>
        </p:nvSpPr>
        <p:spPr/>
        <p:txBody>
          <a:bodyPr/>
          <a:lstStyle/>
          <a:p>
            <a:fld id="{DFE5D2CA-3354-46DE-9FAD-FDD45211DBD7}" type="slidenum">
              <a:rPr lang="de-DE" smtClean="0"/>
              <a:t>1</a:t>
            </a:fld>
            <a:endParaRPr lang="de-DE"/>
          </a:p>
        </p:txBody>
      </p:sp>
      <p:pic>
        <p:nvPicPr>
          <p:cNvPr id="6" name="Picture 5"/>
          <p:cNvPicPr>
            <a:picLocks noChangeAspect="1"/>
          </p:cNvPicPr>
          <p:nvPr/>
        </p:nvPicPr>
        <p:blipFill>
          <a:blip r:embed="rId3"/>
          <a:stretch>
            <a:fillRect/>
          </a:stretch>
        </p:blipFill>
        <p:spPr>
          <a:xfrm>
            <a:off x="352742" y="4752109"/>
            <a:ext cx="5826383" cy="1969366"/>
          </a:xfrm>
          <a:prstGeom prst="rect">
            <a:avLst/>
          </a:prstGeom>
        </p:spPr>
      </p:pic>
      <p:sp>
        <p:nvSpPr>
          <p:cNvPr id="7" name="Title 1"/>
          <p:cNvSpPr>
            <a:spLocks noGrp="1"/>
          </p:cNvSpPr>
          <p:nvPr>
            <p:ph type="ctrTitle"/>
          </p:nvPr>
        </p:nvSpPr>
        <p:spPr>
          <a:xfrm>
            <a:off x="1523999" y="1122363"/>
            <a:ext cx="10060491" cy="2387600"/>
          </a:xfrm>
        </p:spPr>
        <p:txBody>
          <a:bodyPr>
            <a:noAutofit/>
          </a:bodyPr>
          <a:lstStyle/>
          <a:p>
            <a:r>
              <a:rPr lang="de-DE" sz="9600" b="1" dirty="0">
                <a:latin typeface="Square721 BT" panose="020B0504020202060204" pitchFamily="34" charset="0"/>
              </a:rPr>
              <a:t>FilterSorb SP3 </a:t>
            </a:r>
            <a:endParaRPr lang="de-DE" sz="7200" b="1" dirty="0">
              <a:latin typeface="Square721 BT" panose="020B0504020202060204" pitchFamily="34" charset="0"/>
            </a:endParaRPr>
          </a:p>
        </p:txBody>
      </p:sp>
      <p:sp>
        <p:nvSpPr>
          <p:cNvPr id="8" name="Rectangle 7"/>
          <p:cNvSpPr/>
          <p:nvPr/>
        </p:nvSpPr>
        <p:spPr>
          <a:xfrm>
            <a:off x="2589857" y="3509963"/>
            <a:ext cx="7928774" cy="830997"/>
          </a:xfrm>
          <a:prstGeom prst="rect">
            <a:avLst/>
          </a:prstGeom>
        </p:spPr>
        <p:txBody>
          <a:bodyPr wrap="none">
            <a:spAutoFit/>
          </a:bodyPr>
          <a:lstStyle/>
          <a:p>
            <a:pPr lvl="0"/>
            <a:r>
              <a:rPr lang="de-DE" sz="4800" dirty="0">
                <a:solidFill>
                  <a:prstClr val="black"/>
                </a:solidFill>
                <a:latin typeface="Square721 BT" panose="020B0504020202060204" pitchFamily="34" charset="0"/>
              </a:rPr>
              <a:t>Removal of Scales: Part V</a:t>
            </a:r>
          </a:p>
        </p:txBody>
      </p:sp>
      <p:sp>
        <p:nvSpPr>
          <p:cNvPr id="9" name="TextBox 8"/>
          <p:cNvSpPr txBox="1"/>
          <p:nvPr/>
        </p:nvSpPr>
        <p:spPr>
          <a:xfrm>
            <a:off x="8610600" y="4752109"/>
            <a:ext cx="2973891" cy="461665"/>
          </a:xfrm>
          <a:prstGeom prst="rect">
            <a:avLst/>
          </a:prstGeom>
          <a:noFill/>
        </p:spPr>
        <p:txBody>
          <a:bodyPr wrap="none" rtlCol="0">
            <a:spAutoFit/>
          </a:bodyPr>
          <a:lstStyle/>
          <a:p>
            <a:r>
              <a:rPr lang="en-US" sz="2400" dirty="0">
                <a:latin typeface="Square721 BT" panose="020B0504020202060204" pitchFamily="34" charset="0"/>
              </a:rPr>
              <a:t>-by Deepak Chopra</a:t>
            </a:r>
            <a:endParaRPr lang="de-DE" sz="2400" dirty="0">
              <a:latin typeface="Square721 BT" panose="020B0504020202060204" pitchFamily="34" charset="0"/>
            </a:endParaRPr>
          </a:p>
        </p:txBody>
      </p:sp>
    </p:spTree>
    <p:extLst>
      <p:ext uri="{BB962C8B-B14F-4D97-AF65-F5344CB8AC3E}">
        <p14:creationId xmlns:p14="http://schemas.microsoft.com/office/powerpoint/2010/main" val="1763955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On-line Cleaning and Removal of Hard Scale </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2</a:t>
            </a:fld>
            <a:endParaRPr lang="de-DE"/>
          </a:p>
        </p:txBody>
      </p:sp>
      <p:sp>
        <p:nvSpPr>
          <p:cNvPr id="3" name="Rectangle 2"/>
          <p:cNvSpPr/>
          <p:nvPr/>
        </p:nvSpPr>
        <p:spPr>
          <a:xfrm>
            <a:off x="3136183" y="1321356"/>
            <a:ext cx="5919634" cy="369332"/>
          </a:xfrm>
          <a:prstGeom prst="rect">
            <a:avLst/>
          </a:prstGeom>
        </p:spPr>
        <p:txBody>
          <a:bodyPr wrap="none">
            <a:spAutoFit/>
          </a:bodyPr>
          <a:lstStyle/>
          <a:p>
            <a:r>
              <a:rPr lang="en-US" dirty="0">
                <a:latin typeface="Square721 BT" panose="020B0504020202060204" pitchFamily="34" charset="0"/>
              </a:rPr>
              <a:t>By Carbon Dioxide (CO2) made by FILTERSORB SP3</a:t>
            </a:r>
            <a:endParaRPr lang="de-DE" dirty="0">
              <a:latin typeface="Square721 BT" panose="020B0504020202060204" pitchFamily="34" charset="0"/>
            </a:endParaRPr>
          </a:p>
        </p:txBody>
      </p:sp>
      <p:sp>
        <p:nvSpPr>
          <p:cNvPr id="6" name="Rectangle 5"/>
          <p:cNvSpPr/>
          <p:nvPr/>
        </p:nvSpPr>
        <p:spPr>
          <a:xfrm>
            <a:off x="217715" y="1690688"/>
            <a:ext cx="11136085" cy="5078313"/>
          </a:xfrm>
          <a:prstGeom prst="rect">
            <a:avLst/>
          </a:prstGeom>
        </p:spPr>
        <p:txBody>
          <a:bodyPr wrap="square">
            <a:spAutoFit/>
          </a:bodyPr>
          <a:lstStyle/>
          <a:p>
            <a:pPr marL="285750" indent="-285750" algn="just">
              <a:lnSpc>
                <a:spcPct val="200000"/>
              </a:lnSpc>
              <a:buFont typeface="Arial" panose="020B0604020202020204" pitchFamily="34" charset="0"/>
              <a:buChar char="•"/>
            </a:pPr>
            <a:r>
              <a:rPr lang="en-US" dirty="0">
                <a:latin typeface="Square721 BT" panose="020B0504020202060204" pitchFamily="34" charset="0"/>
              </a:rPr>
              <a:t>The Carbonate cycle is dynamic process.</a:t>
            </a:r>
          </a:p>
          <a:p>
            <a:pPr marL="285750" indent="-285750" algn="just">
              <a:lnSpc>
                <a:spcPct val="200000"/>
              </a:lnSpc>
              <a:buFont typeface="Arial" panose="020B0604020202020204" pitchFamily="34" charset="0"/>
              <a:buChar char="•"/>
            </a:pPr>
            <a:r>
              <a:rPr lang="en-US" dirty="0">
                <a:latin typeface="Square721 BT" panose="020B0504020202060204" pitchFamily="34" charset="0"/>
              </a:rPr>
              <a:t>Photosynthesis &amp; respiration can change the pH of a system by adding or removing CO2.</a:t>
            </a:r>
          </a:p>
          <a:p>
            <a:pPr marL="285750" indent="-285750" algn="just">
              <a:lnSpc>
                <a:spcPct val="200000"/>
              </a:lnSpc>
              <a:buFont typeface="Arial" panose="020B0604020202020204" pitchFamily="34" charset="0"/>
              <a:buChar char="•"/>
            </a:pPr>
            <a:r>
              <a:rPr lang="en-US" dirty="0">
                <a:latin typeface="Square721 BT" panose="020B0504020202060204" pitchFamily="34" charset="0"/>
              </a:rPr>
              <a:t> pH affects many aspects of water treatment including: disinfection, scale formation and corrosion potential.</a:t>
            </a:r>
          </a:p>
          <a:p>
            <a:pPr marL="285750" indent="-285750" algn="just">
              <a:lnSpc>
                <a:spcPct val="200000"/>
              </a:lnSpc>
              <a:buFont typeface="Arial" panose="020B0604020202020204" pitchFamily="34" charset="0"/>
              <a:buChar char="•"/>
            </a:pPr>
            <a:r>
              <a:rPr lang="en-US" dirty="0">
                <a:latin typeface="Square721 BT" panose="020B0504020202060204" pitchFamily="34" charset="0"/>
              </a:rPr>
              <a:t>the interaction among pH, alkalinity and hardness has far reaching effect on water treatment.</a:t>
            </a:r>
          </a:p>
          <a:p>
            <a:pPr marL="285750" indent="-285750" algn="just">
              <a:lnSpc>
                <a:spcPct val="200000"/>
              </a:lnSpc>
              <a:buFont typeface="Arial" panose="020B0604020202020204" pitchFamily="34" charset="0"/>
              <a:buChar char="•"/>
            </a:pPr>
            <a:r>
              <a:rPr lang="en-US" dirty="0">
                <a:latin typeface="Square721 BT" panose="020B0504020202060204" pitchFamily="34" charset="0"/>
              </a:rPr>
              <a:t>A basic knowledge of general water chemistry relationships can provide a better understanding of water treatment processes.</a:t>
            </a:r>
          </a:p>
          <a:p>
            <a:pPr marL="285750" indent="-285750" algn="just">
              <a:lnSpc>
                <a:spcPct val="200000"/>
              </a:lnSpc>
              <a:buFont typeface="Arial" panose="020B0604020202020204" pitchFamily="34" charset="0"/>
              <a:buChar char="•"/>
            </a:pPr>
            <a:r>
              <a:rPr lang="en-US" dirty="0">
                <a:latin typeface="Square721 BT" panose="020B0504020202060204" pitchFamily="34" charset="0"/>
              </a:rPr>
              <a:t>Don’t worry about equations &amp; formulas – that’s what books are for. It’s far more important to understand the processes behind the equations.</a:t>
            </a:r>
            <a:endParaRPr lang="de-DE" dirty="0">
              <a:latin typeface="Square721 BT" panose="020B0504020202060204" pitchFamily="34" charset="0"/>
            </a:endParaRPr>
          </a:p>
        </p:txBody>
      </p:sp>
    </p:spTree>
    <p:extLst>
      <p:ext uri="{BB962C8B-B14F-4D97-AF65-F5344CB8AC3E}">
        <p14:creationId xmlns:p14="http://schemas.microsoft.com/office/powerpoint/2010/main" val="3213325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014460" cy="1325563"/>
          </a:xfrm>
        </p:spPr>
        <p:txBody>
          <a:bodyPr>
            <a:normAutofit/>
          </a:bodyPr>
          <a:lstStyle/>
          <a:p>
            <a:r>
              <a:rPr lang="de-DE" sz="2800" b="1" dirty="0">
                <a:latin typeface="Square721 BT" panose="020B0504020202060204" pitchFamily="34" charset="0"/>
              </a:rPr>
              <a:t>Application of FILTERSORB SP3 Systems to Dissolve the Line Scale On-line</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3</a:t>
            </a:fld>
            <a:endParaRPr lang="de-DE"/>
          </a:p>
        </p:txBody>
      </p:sp>
      <p:sp>
        <p:nvSpPr>
          <p:cNvPr id="3" name="Rectangle 2"/>
          <p:cNvSpPr/>
          <p:nvPr/>
        </p:nvSpPr>
        <p:spPr>
          <a:xfrm>
            <a:off x="811530" y="1515490"/>
            <a:ext cx="4088299" cy="400110"/>
          </a:xfrm>
          <a:prstGeom prst="rect">
            <a:avLst/>
          </a:prstGeom>
        </p:spPr>
        <p:txBody>
          <a:bodyPr wrap="none">
            <a:spAutoFit/>
          </a:bodyPr>
          <a:lstStyle/>
          <a:p>
            <a:r>
              <a:rPr lang="de-DE" sz="2000" b="1" dirty="0">
                <a:latin typeface="Square721 BT" panose="020B0504020202060204" pitchFamily="34" charset="0"/>
              </a:rPr>
              <a:t>CHEMISTRY OF THE SYSTEM</a:t>
            </a:r>
          </a:p>
        </p:txBody>
      </p:sp>
      <p:sp>
        <p:nvSpPr>
          <p:cNvPr id="6" name="Rectangle 5"/>
          <p:cNvSpPr/>
          <p:nvPr/>
        </p:nvSpPr>
        <p:spPr>
          <a:xfrm>
            <a:off x="815340" y="1911759"/>
            <a:ext cx="10515600" cy="707886"/>
          </a:xfrm>
          <a:prstGeom prst="rect">
            <a:avLst/>
          </a:prstGeom>
        </p:spPr>
        <p:txBody>
          <a:bodyPr wrap="square">
            <a:spAutoFit/>
          </a:bodyPr>
          <a:lstStyle/>
          <a:p>
            <a:pPr algn="just"/>
            <a:r>
              <a:rPr lang="en-US" sz="2000" dirty="0">
                <a:latin typeface="Square721 BT" panose="020B0504020202060204" pitchFamily="34" charset="0"/>
              </a:rPr>
              <a:t>In SP3 System, as the pH of the system adjust to normal 7.5, the solubility of LIME SCALE increases.</a:t>
            </a:r>
            <a:endParaRPr lang="de-DE" sz="2000" dirty="0">
              <a:latin typeface="Square721 BT" panose="020B0504020202060204"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195075377"/>
              </p:ext>
            </p:extLst>
          </p:nvPr>
        </p:nvGraphicFramePr>
        <p:xfrm>
          <a:off x="803910" y="4906979"/>
          <a:ext cx="10584180" cy="1819469"/>
        </p:xfrm>
        <a:graphic>
          <a:graphicData uri="http://schemas.openxmlformats.org/drawingml/2006/table">
            <a:tbl>
              <a:tblPr firstRow="1" bandRow="1">
                <a:tableStyleId>{5C22544A-7EE6-4342-B048-85BDC9FD1C3A}</a:tableStyleId>
              </a:tblPr>
              <a:tblGrid>
                <a:gridCol w="3518758">
                  <a:extLst>
                    <a:ext uri="{9D8B030D-6E8A-4147-A177-3AD203B41FA5}">
                      <a16:colId xmlns:a16="http://schemas.microsoft.com/office/drawing/2014/main" val="1829932796"/>
                    </a:ext>
                  </a:extLst>
                </a:gridCol>
                <a:gridCol w="3532711">
                  <a:extLst>
                    <a:ext uri="{9D8B030D-6E8A-4147-A177-3AD203B41FA5}">
                      <a16:colId xmlns:a16="http://schemas.microsoft.com/office/drawing/2014/main" val="657116152"/>
                    </a:ext>
                  </a:extLst>
                </a:gridCol>
                <a:gridCol w="3532711">
                  <a:extLst>
                    <a:ext uri="{9D8B030D-6E8A-4147-A177-3AD203B41FA5}">
                      <a16:colId xmlns:a16="http://schemas.microsoft.com/office/drawing/2014/main" val="1007409233"/>
                    </a:ext>
                  </a:extLst>
                </a:gridCol>
              </a:tblGrid>
              <a:tr h="1076026">
                <a:tc>
                  <a:txBody>
                    <a:bodyPr/>
                    <a:lstStyle/>
                    <a:p>
                      <a:pPr>
                        <a:lnSpc>
                          <a:spcPct val="115000"/>
                        </a:lnSpc>
                        <a:spcAft>
                          <a:spcPts val="1000"/>
                        </a:spcAft>
                      </a:pPr>
                      <a:r>
                        <a:rPr lang="en-US"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CO</a:t>
                      </a:r>
                      <a:r>
                        <a:rPr lang="en-US" sz="2000" baseline="-25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2</a:t>
                      </a:r>
                      <a:r>
                        <a:rPr lang="en-US"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 Carbon dioxide</a:t>
                      </a:r>
                      <a:endParaRPr lang="de-DE"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endParaRPr>
                    </a:p>
                    <a:p>
                      <a:r>
                        <a:rPr lang="en-US"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H</a:t>
                      </a:r>
                      <a:r>
                        <a:rPr lang="en-US" sz="2000" baseline="-25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2</a:t>
                      </a:r>
                      <a:r>
                        <a:rPr lang="en-US"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CO</a:t>
                      </a:r>
                      <a:r>
                        <a:rPr lang="en-US" sz="2000" baseline="-25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3</a:t>
                      </a:r>
                      <a:r>
                        <a:rPr lang="en-US"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  Carbonic acid</a:t>
                      </a:r>
                      <a:endParaRPr lang="de-DE" sz="2000" dirty="0">
                        <a:ln>
                          <a:solidFill>
                            <a:srgbClr val="759CC9"/>
                          </a:solidFill>
                        </a:ln>
                        <a:latin typeface="Square721 BT" panose="020B0504020202060204" pitchFamily="34" charset="0"/>
                      </a:endParaRPr>
                    </a:p>
                  </a:txBody>
                  <a:tcPr>
                    <a:solidFill>
                      <a:srgbClr val="B5CAE3"/>
                    </a:solidFill>
                  </a:tcPr>
                </a:tc>
                <a:tc>
                  <a:txBody>
                    <a:bodyPr/>
                    <a:lstStyle/>
                    <a:p>
                      <a:pPr>
                        <a:lnSpc>
                          <a:spcPct val="115000"/>
                        </a:lnSpc>
                        <a:spcAft>
                          <a:spcPts val="0"/>
                        </a:spcAft>
                      </a:pPr>
                      <a:r>
                        <a:rPr lang="en-US"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HCO</a:t>
                      </a:r>
                      <a:r>
                        <a:rPr lang="en-US" sz="2000" baseline="-25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3</a:t>
                      </a:r>
                      <a:r>
                        <a:rPr lang="en-US"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 Bicarbonate</a:t>
                      </a:r>
                      <a:endParaRPr lang="de-DE"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endParaRPr>
                    </a:p>
                    <a:p>
                      <a:pPr>
                        <a:lnSpc>
                          <a:spcPct val="115000"/>
                        </a:lnSpc>
                        <a:spcAft>
                          <a:spcPts val="0"/>
                        </a:spcAft>
                      </a:pPr>
                      <a:r>
                        <a:rPr lang="en-US"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Ca(HCO</a:t>
                      </a:r>
                      <a:r>
                        <a:rPr lang="en-US" sz="2000" baseline="-25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3</a:t>
                      </a:r>
                      <a:r>
                        <a:rPr lang="en-US"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a:t>
                      </a:r>
                      <a:r>
                        <a:rPr lang="en-US" sz="2000" baseline="-25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2</a:t>
                      </a:r>
                      <a:r>
                        <a:rPr lang="en-US"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   Calcium bicarbonate</a:t>
                      </a:r>
                      <a:endParaRPr lang="de-DE"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endParaRPr>
                    </a:p>
                  </a:txBody>
                  <a:tcPr marL="68580" marR="68580" marT="0" marB="0">
                    <a:solidFill>
                      <a:srgbClr val="B5CAE3"/>
                    </a:solidFill>
                  </a:tcPr>
                </a:tc>
                <a:tc>
                  <a:txBody>
                    <a:bodyPr/>
                    <a:lstStyle/>
                    <a:p>
                      <a:pPr>
                        <a:lnSpc>
                          <a:spcPct val="115000"/>
                        </a:lnSpc>
                        <a:spcAft>
                          <a:spcPts val="1000"/>
                        </a:spcAft>
                      </a:pPr>
                      <a:r>
                        <a:rPr lang="de-DE"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H</a:t>
                      </a:r>
                      <a:r>
                        <a:rPr lang="de-DE" sz="2000" baseline="30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 </a:t>
                      </a:r>
                      <a:r>
                        <a:rPr lang="de-DE"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Hydrogen ion</a:t>
                      </a:r>
                    </a:p>
                    <a:p>
                      <a:r>
                        <a:rPr lang="de-DE"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OH</a:t>
                      </a:r>
                      <a:r>
                        <a:rPr lang="de-DE" sz="2000" baseline="30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 </a:t>
                      </a:r>
                      <a:r>
                        <a:rPr lang="de-DE" sz="2000" dirty="0">
                          <a:ln>
                            <a:solidFill>
                              <a:srgbClr val="759CC9"/>
                            </a:solidFill>
                          </a:ln>
                          <a:effectLst/>
                          <a:latin typeface="Square721 BT" panose="020B0504020202060204" pitchFamily="34" charset="0"/>
                          <a:ea typeface="Calibri" panose="020F0502020204030204" pitchFamily="34" charset="0"/>
                          <a:cs typeface="Times New Roman" panose="02020603050405020304" pitchFamily="18" charset="0"/>
                        </a:rPr>
                        <a:t>Hydroxyl ion</a:t>
                      </a:r>
                      <a:endParaRPr lang="de-DE" sz="2000" dirty="0">
                        <a:ln>
                          <a:solidFill>
                            <a:srgbClr val="759CC9"/>
                          </a:solidFill>
                        </a:ln>
                        <a:latin typeface="Square721 BT" panose="020B0504020202060204" pitchFamily="34" charset="0"/>
                      </a:endParaRPr>
                    </a:p>
                  </a:txBody>
                  <a:tcPr>
                    <a:solidFill>
                      <a:srgbClr val="B5CAE3"/>
                    </a:solidFill>
                  </a:tcPr>
                </a:tc>
                <a:extLst>
                  <a:ext uri="{0D108BD9-81ED-4DB2-BD59-A6C34878D82A}">
                    <a16:rowId xmlns:a16="http://schemas.microsoft.com/office/drawing/2014/main" val="274123772"/>
                  </a:ext>
                </a:extLst>
              </a:tr>
              <a:tr h="743443">
                <a:tc>
                  <a:txBody>
                    <a:bodyPr/>
                    <a:lstStyle/>
                    <a:p>
                      <a:pPr>
                        <a:lnSpc>
                          <a:spcPct val="115000"/>
                        </a:lnSpc>
                        <a:spcAft>
                          <a:spcPts val="0"/>
                        </a:spcAft>
                      </a:pPr>
                      <a:r>
                        <a:rPr lang="en-US" sz="2000" dirty="0">
                          <a:effectLst/>
                          <a:latin typeface="Square721 BT" panose="020B0504020202060204" pitchFamily="34" charset="0"/>
                          <a:ea typeface="Calibri" panose="020F0502020204030204" pitchFamily="34" charset="0"/>
                          <a:cs typeface="Times New Roman" panose="02020603050405020304" pitchFamily="18" charset="0"/>
                        </a:rPr>
                        <a:t>CO</a:t>
                      </a:r>
                      <a:r>
                        <a:rPr lang="en-US" sz="2000" baseline="-25000" dirty="0">
                          <a:effectLst/>
                          <a:latin typeface="Square721 BT" panose="020B0504020202060204" pitchFamily="34" charset="0"/>
                          <a:ea typeface="Calibri" panose="020F0502020204030204" pitchFamily="34" charset="0"/>
                          <a:cs typeface="Times New Roman" panose="02020603050405020304" pitchFamily="18" charset="0"/>
                        </a:rPr>
                        <a:t>3</a:t>
                      </a:r>
                      <a:r>
                        <a:rPr lang="en-US" sz="2000" baseline="30000" dirty="0">
                          <a:effectLst/>
                          <a:latin typeface="Square721 BT" panose="020B0504020202060204" pitchFamily="34" charset="0"/>
                          <a:ea typeface="Calibri" panose="020F0502020204030204" pitchFamily="34" charset="0"/>
                          <a:cs typeface="Times New Roman" panose="02020603050405020304" pitchFamily="18" charset="0"/>
                        </a:rPr>
                        <a:t>2-</a:t>
                      </a:r>
                      <a:r>
                        <a:rPr lang="en-US" sz="2000" dirty="0">
                          <a:effectLst/>
                          <a:latin typeface="Square721 BT" panose="020B0504020202060204" pitchFamily="34" charset="0"/>
                          <a:ea typeface="Calibri" panose="020F0502020204030204" pitchFamily="34" charset="0"/>
                          <a:cs typeface="Times New Roman" panose="02020603050405020304" pitchFamily="18" charset="0"/>
                        </a:rPr>
                        <a:t> Carbonate</a:t>
                      </a:r>
                      <a:endParaRPr lang="de-DE" sz="2000" dirty="0">
                        <a:effectLst/>
                        <a:latin typeface="Square721 BT" panose="020B0504020202060204" pitchFamily="34" charset="0"/>
                        <a:ea typeface="Calibri" panose="020F0502020204030204" pitchFamily="34" charset="0"/>
                        <a:cs typeface="Times New Roman" panose="02020603050405020304" pitchFamily="18" charset="0"/>
                      </a:endParaRPr>
                    </a:p>
                  </a:txBody>
                  <a:tcPr marL="68580" marR="68580" marT="0" marB="0">
                    <a:gradFill flip="none" rotWithShape="1">
                      <a:gsLst>
                        <a:gs pos="0">
                          <a:srgbClr val="759CC9">
                            <a:tint val="66000"/>
                            <a:satMod val="160000"/>
                          </a:srgbClr>
                        </a:gs>
                        <a:gs pos="50000">
                          <a:srgbClr val="759CC9">
                            <a:tint val="44500"/>
                            <a:satMod val="160000"/>
                          </a:srgbClr>
                        </a:gs>
                        <a:gs pos="100000">
                          <a:srgbClr val="759CC9">
                            <a:tint val="23500"/>
                            <a:satMod val="160000"/>
                          </a:srgbClr>
                        </a:gs>
                      </a:gsLst>
                      <a:lin ang="5400000" scaled="1"/>
                      <a:tileRect/>
                    </a:gradFill>
                  </a:tcPr>
                </a:tc>
                <a:tc>
                  <a:txBody>
                    <a:bodyPr/>
                    <a:lstStyle/>
                    <a:p>
                      <a:pPr>
                        <a:lnSpc>
                          <a:spcPct val="115000"/>
                        </a:lnSpc>
                        <a:spcAft>
                          <a:spcPts val="0"/>
                        </a:spcAft>
                      </a:pPr>
                      <a:r>
                        <a:rPr lang="en-US" sz="2000" dirty="0">
                          <a:effectLst/>
                          <a:latin typeface="Square721 BT" panose="020B0504020202060204" pitchFamily="34" charset="0"/>
                          <a:ea typeface="Calibri" panose="020F0502020204030204" pitchFamily="34" charset="0"/>
                          <a:cs typeface="Times New Roman" panose="02020603050405020304" pitchFamily="18" charset="0"/>
                        </a:rPr>
                        <a:t>CaCO</a:t>
                      </a:r>
                      <a:r>
                        <a:rPr lang="en-US" sz="2000" baseline="-25000" dirty="0">
                          <a:effectLst/>
                          <a:latin typeface="Square721 BT" panose="020B0504020202060204" pitchFamily="34" charset="0"/>
                          <a:ea typeface="Calibri" panose="020F0502020204030204" pitchFamily="34" charset="0"/>
                          <a:cs typeface="Times New Roman" panose="02020603050405020304" pitchFamily="18" charset="0"/>
                        </a:rPr>
                        <a:t>3 </a:t>
                      </a:r>
                      <a:r>
                        <a:rPr lang="en-US" sz="2000" dirty="0">
                          <a:effectLst/>
                          <a:latin typeface="Square721 BT" panose="020B0504020202060204" pitchFamily="34" charset="0"/>
                          <a:ea typeface="Calibri" panose="020F0502020204030204" pitchFamily="34" charset="0"/>
                          <a:cs typeface="Times New Roman" panose="02020603050405020304" pitchFamily="18" charset="0"/>
                        </a:rPr>
                        <a:t> Calcium carbonate</a:t>
                      </a:r>
                      <a:endParaRPr lang="de-DE" sz="2000" dirty="0">
                        <a:effectLst/>
                        <a:latin typeface="Square721 BT" panose="020B0504020202060204" pitchFamily="34" charset="0"/>
                        <a:ea typeface="Calibri" panose="020F0502020204030204" pitchFamily="34" charset="0"/>
                        <a:cs typeface="Times New Roman" panose="02020603050405020304" pitchFamily="18" charset="0"/>
                      </a:endParaRPr>
                    </a:p>
                  </a:txBody>
                  <a:tcPr marL="68580" marR="68580" marT="0" marB="0">
                    <a:gradFill flip="none" rotWithShape="1">
                      <a:gsLst>
                        <a:gs pos="0">
                          <a:srgbClr val="759CC9">
                            <a:tint val="66000"/>
                            <a:satMod val="160000"/>
                          </a:srgbClr>
                        </a:gs>
                        <a:gs pos="50000">
                          <a:srgbClr val="759CC9">
                            <a:tint val="44500"/>
                            <a:satMod val="160000"/>
                          </a:srgbClr>
                        </a:gs>
                        <a:gs pos="100000">
                          <a:srgbClr val="759CC9">
                            <a:tint val="23500"/>
                            <a:satMod val="160000"/>
                          </a:srgbClr>
                        </a:gs>
                      </a:gsLst>
                      <a:lin ang="5400000" scaled="1"/>
                      <a:tileRect/>
                    </a:gradFill>
                  </a:tcPr>
                </a:tc>
                <a:tc>
                  <a:txBody>
                    <a:bodyPr/>
                    <a:lstStyle/>
                    <a:p>
                      <a:pPr>
                        <a:lnSpc>
                          <a:spcPct val="115000"/>
                        </a:lnSpc>
                        <a:spcAft>
                          <a:spcPts val="0"/>
                        </a:spcAft>
                      </a:pPr>
                      <a:r>
                        <a:rPr lang="en-US" sz="2000" dirty="0">
                          <a:effectLst/>
                          <a:latin typeface="Square721 BT" panose="020B0504020202060204" pitchFamily="34" charset="0"/>
                          <a:ea typeface="Calibri" panose="020F0502020204030204" pitchFamily="34" charset="0"/>
                          <a:cs typeface="Times New Roman" panose="02020603050405020304" pitchFamily="18" charset="0"/>
                        </a:rPr>
                        <a:t>PO</a:t>
                      </a:r>
                      <a:r>
                        <a:rPr lang="en-US" sz="2000" baseline="-25000" dirty="0">
                          <a:effectLst/>
                          <a:latin typeface="Square721 BT" panose="020B0504020202060204" pitchFamily="34" charset="0"/>
                          <a:ea typeface="Calibri" panose="020F0502020204030204" pitchFamily="34" charset="0"/>
                          <a:cs typeface="Times New Roman" panose="02020603050405020304" pitchFamily="18" charset="0"/>
                        </a:rPr>
                        <a:t>4</a:t>
                      </a:r>
                      <a:r>
                        <a:rPr lang="en-US" sz="2000" baseline="30000" dirty="0">
                          <a:effectLst/>
                          <a:latin typeface="Square721 BT" panose="020B0504020202060204" pitchFamily="34" charset="0"/>
                          <a:ea typeface="Calibri" panose="020F0502020204030204" pitchFamily="34" charset="0"/>
                          <a:cs typeface="Times New Roman" panose="02020603050405020304" pitchFamily="18" charset="0"/>
                        </a:rPr>
                        <a:t>3-</a:t>
                      </a:r>
                      <a:r>
                        <a:rPr lang="en-US" sz="2000" dirty="0">
                          <a:effectLst/>
                          <a:latin typeface="Square721 BT" panose="020B0504020202060204" pitchFamily="34" charset="0"/>
                          <a:ea typeface="Calibri" panose="020F0502020204030204" pitchFamily="34" charset="0"/>
                          <a:cs typeface="Times New Roman" panose="02020603050405020304" pitchFamily="18" charset="0"/>
                        </a:rPr>
                        <a:t> Phosphate ion</a:t>
                      </a:r>
                      <a:endParaRPr lang="de-DE" sz="2000" dirty="0">
                        <a:effectLst/>
                        <a:latin typeface="Square721 BT" panose="020B0504020202060204" pitchFamily="34" charset="0"/>
                        <a:ea typeface="Calibri" panose="020F0502020204030204" pitchFamily="34" charset="0"/>
                        <a:cs typeface="Times New Roman" panose="02020603050405020304" pitchFamily="18" charset="0"/>
                      </a:endParaRPr>
                    </a:p>
                  </a:txBody>
                  <a:tcPr marL="68580" marR="68580" marT="0" marB="0">
                    <a:gradFill flip="none" rotWithShape="1">
                      <a:gsLst>
                        <a:gs pos="0">
                          <a:srgbClr val="759CC9">
                            <a:tint val="66000"/>
                            <a:satMod val="160000"/>
                          </a:srgbClr>
                        </a:gs>
                        <a:gs pos="50000">
                          <a:srgbClr val="759CC9">
                            <a:tint val="44500"/>
                            <a:satMod val="160000"/>
                          </a:srgbClr>
                        </a:gs>
                        <a:gs pos="100000">
                          <a:srgbClr val="759CC9">
                            <a:tint val="23500"/>
                            <a:satMod val="160000"/>
                          </a:srgbClr>
                        </a:gs>
                      </a:gsLst>
                      <a:lin ang="5400000" scaled="1"/>
                      <a:tileRect/>
                    </a:gradFill>
                  </a:tcPr>
                </a:tc>
                <a:extLst>
                  <a:ext uri="{0D108BD9-81ED-4DB2-BD59-A6C34878D82A}">
                    <a16:rowId xmlns:a16="http://schemas.microsoft.com/office/drawing/2014/main" val="3407537899"/>
                  </a:ext>
                </a:extLst>
              </a:tr>
            </a:tbl>
          </a:graphicData>
        </a:graphic>
      </p:graphicFrame>
      <p:sp>
        <p:nvSpPr>
          <p:cNvPr id="9" name="Rectangle 8"/>
          <p:cNvSpPr/>
          <p:nvPr/>
        </p:nvSpPr>
        <p:spPr>
          <a:xfrm>
            <a:off x="803910" y="2671438"/>
            <a:ext cx="6096000" cy="646331"/>
          </a:xfrm>
          <a:prstGeom prst="rect">
            <a:avLst/>
          </a:prstGeom>
        </p:spPr>
        <p:txBody>
          <a:bodyPr>
            <a:spAutoFit/>
          </a:bodyPr>
          <a:lstStyle/>
          <a:p>
            <a:r>
              <a:rPr lang="en-US" dirty="0">
                <a:latin typeface="Square721 BT" panose="020B0504020202060204" pitchFamily="34" charset="0"/>
              </a:rPr>
              <a:t>Equation Fig. 1 shows the chemical equilibrium between CO</a:t>
            </a:r>
            <a:r>
              <a:rPr lang="en-US" baseline="-25000" dirty="0">
                <a:latin typeface="Square721 BT" panose="020B0504020202060204" pitchFamily="34" charset="0"/>
              </a:rPr>
              <a:t>2</a:t>
            </a:r>
            <a:r>
              <a:rPr lang="en-US" dirty="0">
                <a:latin typeface="Square721 BT" panose="020B0504020202060204" pitchFamily="34" charset="0"/>
              </a:rPr>
              <a:t> and lime scale.</a:t>
            </a:r>
            <a:endParaRPr lang="de-DE" dirty="0">
              <a:latin typeface="Square721 BT" panose="020B0504020202060204" pitchFamily="34" charset="0"/>
            </a:endParaRPr>
          </a:p>
        </p:txBody>
      </p:sp>
      <p:sp>
        <p:nvSpPr>
          <p:cNvPr id="10" name="Rectangle 9"/>
          <p:cNvSpPr/>
          <p:nvPr/>
        </p:nvSpPr>
        <p:spPr>
          <a:xfrm>
            <a:off x="803910" y="3972395"/>
            <a:ext cx="7037070" cy="830997"/>
          </a:xfrm>
          <a:prstGeom prst="rect">
            <a:avLst/>
          </a:prstGeom>
        </p:spPr>
        <p:txBody>
          <a:bodyPr wrap="square">
            <a:spAutoFit/>
          </a:bodyPr>
          <a:lstStyle/>
          <a:p>
            <a:r>
              <a:rPr lang="en-US" sz="1600" dirty="0">
                <a:latin typeface="Square721 BT" panose="020B0504020202060204" pitchFamily="34" charset="0"/>
              </a:rPr>
              <a:t>The concentration of</a:t>
            </a:r>
          </a:p>
          <a:p>
            <a:r>
              <a:rPr lang="en-US" sz="1600" dirty="0">
                <a:latin typeface="Square721 BT" panose="020B0504020202060204" pitchFamily="34" charset="0"/>
              </a:rPr>
              <a:t>H</a:t>
            </a:r>
            <a:r>
              <a:rPr lang="en-US" sz="1600" baseline="-25000" dirty="0">
                <a:latin typeface="Square721 BT" panose="020B0504020202060204" pitchFamily="34" charset="0"/>
              </a:rPr>
              <a:t>2</a:t>
            </a:r>
            <a:r>
              <a:rPr lang="en-US" sz="1600" dirty="0">
                <a:latin typeface="Square721 BT" panose="020B0504020202060204" pitchFamily="34" charset="0"/>
              </a:rPr>
              <a:t>CO</a:t>
            </a:r>
            <a:r>
              <a:rPr lang="en-US" sz="1600" baseline="-25000" dirty="0">
                <a:latin typeface="Square721 BT" panose="020B0504020202060204" pitchFamily="34" charset="0"/>
              </a:rPr>
              <a:t>3</a:t>
            </a:r>
            <a:r>
              <a:rPr lang="en-US" sz="1600" dirty="0">
                <a:latin typeface="Square721 BT" panose="020B0504020202060204" pitchFamily="34" charset="0"/>
              </a:rPr>
              <a:t>- is highly pH – dependent</a:t>
            </a:r>
          </a:p>
          <a:p>
            <a:r>
              <a:rPr lang="en-US" sz="1600" dirty="0">
                <a:latin typeface="Square721 BT" panose="020B0504020202060204" pitchFamily="34" charset="0"/>
              </a:rPr>
              <a:t>and tends to be at its maximum at a pH of approximately 8.3</a:t>
            </a:r>
            <a:endParaRPr lang="de-DE" sz="1600" dirty="0">
              <a:latin typeface="Square721 BT" panose="020B0504020202060204" pitchFamily="34" charset="0"/>
            </a:endParaRPr>
          </a:p>
        </p:txBody>
      </p:sp>
      <p:sp>
        <p:nvSpPr>
          <p:cNvPr id="11" name="Rectangle 10"/>
          <p:cNvSpPr/>
          <p:nvPr/>
        </p:nvSpPr>
        <p:spPr>
          <a:xfrm>
            <a:off x="2625090" y="3340020"/>
            <a:ext cx="8549640" cy="619249"/>
          </a:xfrm>
          <a:prstGeom prst="rect">
            <a:avLst/>
          </a:prstGeom>
          <a:gradFill flip="none" rotWithShape="1">
            <a:gsLst>
              <a:gs pos="0">
                <a:srgbClr val="5B92D2">
                  <a:tint val="66000"/>
                  <a:satMod val="160000"/>
                </a:srgbClr>
              </a:gs>
              <a:gs pos="50000">
                <a:srgbClr val="5B92D2">
                  <a:tint val="44500"/>
                  <a:satMod val="160000"/>
                </a:srgbClr>
              </a:gs>
              <a:gs pos="100000">
                <a:srgbClr val="5B92D2">
                  <a:tint val="23500"/>
                  <a:satMod val="160000"/>
                </a:srgbClr>
              </a:gs>
            </a:gsLst>
            <a:lin ang="54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a:solidFill>
                    <a:srgbClr val="759CC9"/>
                  </a:solidFill>
                </a:ln>
                <a:latin typeface="Square721 BT" panose="020B0504020202060204" pitchFamily="34" charset="0"/>
              </a:rPr>
              <a:t>CaCO</a:t>
            </a:r>
            <a:r>
              <a:rPr lang="en-US" sz="2400" b="1" baseline="-25000" dirty="0">
                <a:ln>
                  <a:solidFill>
                    <a:srgbClr val="759CC9"/>
                  </a:solidFill>
                </a:ln>
                <a:latin typeface="Square721 BT" panose="020B0504020202060204" pitchFamily="34" charset="0"/>
              </a:rPr>
              <a:t>3</a:t>
            </a:r>
            <a:r>
              <a:rPr lang="en-US" sz="2400" b="1" dirty="0">
                <a:ln>
                  <a:solidFill>
                    <a:srgbClr val="759CC9"/>
                  </a:solidFill>
                </a:ln>
                <a:latin typeface="Square721 BT" panose="020B0504020202060204" pitchFamily="34" charset="0"/>
              </a:rPr>
              <a:t> (s)+ CO</a:t>
            </a:r>
            <a:r>
              <a:rPr lang="en-US" sz="2400" b="1" baseline="-25000" dirty="0">
                <a:ln>
                  <a:solidFill>
                    <a:srgbClr val="759CC9"/>
                  </a:solidFill>
                </a:ln>
                <a:latin typeface="Square721 BT" panose="020B0504020202060204" pitchFamily="34" charset="0"/>
              </a:rPr>
              <a:t>2</a:t>
            </a:r>
            <a:r>
              <a:rPr lang="en-US" sz="2400" b="1" dirty="0">
                <a:ln>
                  <a:solidFill>
                    <a:srgbClr val="759CC9"/>
                  </a:solidFill>
                </a:ln>
                <a:latin typeface="Square721 BT" panose="020B0504020202060204" pitchFamily="34" charset="0"/>
              </a:rPr>
              <a:t> (g)+ H</a:t>
            </a:r>
            <a:r>
              <a:rPr lang="en-US" sz="2400" b="1" baseline="-25000" dirty="0">
                <a:ln>
                  <a:solidFill>
                    <a:srgbClr val="759CC9"/>
                  </a:solidFill>
                </a:ln>
                <a:latin typeface="Square721 BT" panose="020B0504020202060204" pitchFamily="34" charset="0"/>
              </a:rPr>
              <a:t>2</a:t>
            </a:r>
            <a:r>
              <a:rPr lang="en-US" sz="2400" b="1" dirty="0">
                <a:ln>
                  <a:solidFill>
                    <a:srgbClr val="759CC9"/>
                  </a:solidFill>
                </a:ln>
                <a:latin typeface="Square721 BT" panose="020B0504020202060204" pitchFamily="34" charset="0"/>
              </a:rPr>
              <a:t>O &lt;-&gt; Ca</a:t>
            </a:r>
            <a:r>
              <a:rPr lang="en-US" sz="2400" b="1" baseline="30000" dirty="0">
                <a:ln>
                  <a:solidFill>
                    <a:srgbClr val="759CC9"/>
                  </a:solidFill>
                </a:ln>
                <a:latin typeface="Square721 BT" panose="020B0504020202060204" pitchFamily="34" charset="0"/>
              </a:rPr>
              <a:t>2+</a:t>
            </a:r>
            <a:r>
              <a:rPr lang="en-US" sz="2400" b="1" dirty="0">
                <a:ln>
                  <a:solidFill>
                    <a:srgbClr val="759CC9"/>
                  </a:solidFill>
                </a:ln>
                <a:latin typeface="Square721 BT" panose="020B0504020202060204" pitchFamily="34" charset="0"/>
              </a:rPr>
              <a:t> (</a:t>
            </a:r>
            <a:r>
              <a:rPr lang="en-US" sz="2400" b="1" dirty="0" err="1">
                <a:ln>
                  <a:solidFill>
                    <a:srgbClr val="759CC9"/>
                  </a:solidFill>
                </a:ln>
                <a:latin typeface="Square721 BT" panose="020B0504020202060204" pitchFamily="34" charset="0"/>
              </a:rPr>
              <a:t>aq</a:t>
            </a:r>
            <a:r>
              <a:rPr lang="en-US" sz="2400" b="1" dirty="0">
                <a:ln>
                  <a:solidFill>
                    <a:srgbClr val="759CC9"/>
                  </a:solidFill>
                </a:ln>
                <a:latin typeface="Square721 BT" panose="020B0504020202060204" pitchFamily="34" charset="0"/>
              </a:rPr>
              <a:t>)+ 2HCO</a:t>
            </a:r>
            <a:r>
              <a:rPr lang="en-US" sz="2400" b="1" baseline="-25000" dirty="0">
                <a:ln>
                  <a:solidFill>
                    <a:srgbClr val="759CC9"/>
                  </a:solidFill>
                </a:ln>
                <a:latin typeface="Square721 BT" panose="020B0504020202060204" pitchFamily="34" charset="0"/>
              </a:rPr>
              <a:t>3</a:t>
            </a:r>
            <a:r>
              <a:rPr lang="en-US" sz="2400" b="1" baseline="30000" dirty="0">
                <a:ln>
                  <a:solidFill>
                    <a:srgbClr val="759CC9"/>
                  </a:solidFill>
                </a:ln>
                <a:latin typeface="Square721 BT" panose="020B0504020202060204" pitchFamily="34" charset="0"/>
              </a:rPr>
              <a:t>-</a:t>
            </a:r>
            <a:r>
              <a:rPr lang="en-US" sz="2400" b="1" dirty="0">
                <a:ln>
                  <a:solidFill>
                    <a:srgbClr val="759CC9"/>
                  </a:solidFill>
                </a:ln>
                <a:latin typeface="Square721 BT" panose="020B0504020202060204" pitchFamily="34" charset="0"/>
              </a:rPr>
              <a:t>(</a:t>
            </a:r>
            <a:r>
              <a:rPr lang="en-US" sz="2400" b="1" dirty="0" err="1">
                <a:ln>
                  <a:solidFill>
                    <a:srgbClr val="759CC9"/>
                  </a:solidFill>
                </a:ln>
                <a:latin typeface="Square721 BT" panose="020B0504020202060204" pitchFamily="34" charset="0"/>
              </a:rPr>
              <a:t>aq</a:t>
            </a:r>
            <a:r>
              <a:rPr lang="en-US" sz="2400" b="1" dirty="0">
                <a:ln>
                  <a:solidFill>
                    <a:srgbClr val="759CC9"/>
                  </a:solidFill>
                </a:ln>
                <a:latin typeface="Square721 BT" panose="020B0504020202060204" pitchFamily="34" charset="0"/>
              </a:rPr>
              <a:t>)</a:t>
            </a:r>
            <a:endParaRPr lang="de-DE" sz="2400" b="1" dirty="0">
              <a:ln>
                <a:solidFill>
                  <a:srgbClr val="759CC9"/>
                </a:solidFill>
              </a:ln>
              <a:latin typeface="Square721 BT" panose="020B0504020202060204" pitchFamily="34" charset="0"/>
            </a:endParaRPr>
          </a:p>
        </p:txBody>
      </p:sp>
      <p:sp>
        <p:nvSpPr>
          <p:cNvPr id="12" name="TextBox 11"/>
          <p:cNvSpPr txBox="1"/>
          <p:nvPr/>
        </p:nvSpPr>
        <p:spPr>
          <a:xfrm>
            <a:off x="10408920" y="3918522"/>
            <a:ext cx="1958340" cy="369332"/>
          </a:xfrm>
          <a:prstGeom prst="rect">
            <a:avLst/>
          </a:prstGeom>
          <a:noFill/>
        </p:spPr>
        <p:txBody>
          <a:bodyPr wrap="square" rtlCol="0">
            <a:spAutoFit/>
          </a:bodyPr>
          <a:lstStyle/>
          <a:p>
            <a:r>
              <a:rPr lang="de-DE" dirty="0">
                <a:latin typeface="Square721 BT" panose="020B0504020202060204" pitchFamily="34" charset="0"/>
              </a:rPr>
              <a:t>Fig. 1</a:t>
            </a:r>
          </a:p>
        </p:txBody>
      </p:sp>
    </p:spTree>
    <p:extLst>
      <p:ext uri="{BB962C8B-B14F-4D97-AF65-F5344CB8AC3E}">
        <p14:creationId xmlns:p14="http://schemas.microsoft.com/office/powerpoint/2010/main" val="1160281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Introduction</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3" name="Rectangle 2"/>
          <p:cNvSpPr/>
          <p:nvPr/>
        </p:nvSpPr>
        <p:spPr>
          <a:xfrm>
            <a:off x="838200" y="1430358"/>
            <a:ext cx="10515600" cy="2400657"/>
          </a:xfrm>
          <a:prstGeom prst="rect">
            <a:avLst/>
          </a:prstGeom>
        </p:spPr>
        <p:txBody>
          <a:bodyPr wrap="square">
            <a:spAutoFit/>
          </a:bodyPr>
          <a:lstStyle/>
          <a:p>
            <a:pPr algn="just">
              <a:lnSpc>
                <a:spcPct val="150000"/>
              </a:lnSpc>
            </a:pPr>
            <a:r>
              <a:rPr lang="en-US" sz="2000" dirty="0">
                <a:solidFill>
                  <a:srgbClr val="000000"/>
                </a:solidFill>
                <a:latin typeface="Square721 BT" panose="020B0504020202060204" pitchFamily="34" charset="0"/>
              </a:rPr>
              <a:t>Almost all Heat exchangers, Cooling towers, Evaporators has a history of getting plugged with formation of lime-scale. Excessive scale formation is a result of significant capital, maintenance and operating costs over the years. Complete plugging of tubes is a result of equipment failure, which can force all Industrial plants and processes to operate at suboptimal temperature conditions. </a:t>
            </a:r>
            <a:endParaRPr lang="de-DE" sz="2000" dirty="0">
              <a:latin typeface="Square721 BT" panose="020B0504020202060204" pitchFamily="34" charset="0"/>
            </a:endParaRPr>
          </a:p>
        </p:txBody>
      </p:sp>
      <p:pic>
        <p:nvPicPr>
          <p:cNvPr id="5" name="Picture 4"/>
          <p:cNvPicPr>
            <a:picLocks noChangeAspect="1"/>
          </p:cNvPicPr>
          <p:nvPr/>
        </p:nvPicPr>
        <p:blipFill rotWithShape="1">
          <a:blip r:embed="rId4"/>
          <a:srcRect r="4641" b="1569"/>
          <a:stretch/>
        </p:blipFill>
        <p:spPr>
          <a:xfrm>
            <a:off x="1830719" y="3831015"/>
            <a:ext cx="4059382" cy="2778768"/>
          </a:xfrm>
          <a:prstGeom prst="rect">
            <a:avLst/>
          </a:prstGeom>
        </p:spPr>
      </p:pic>
      <p:pic>
        <p:nvPicPr>
          <p:cNvPr id="6" name="Picture 5"/>
          <p:cNvPicPr>
            <a:picLocks noChangeAspect="1"/>
          </p:cNvPicPr>
          <p:nvPr/>
        </p:nvPicPr>
        <p:blipFill>
          <a:blip r:embed="rId5"/>
          <a:stretch>
            <a:fillRect/>
          </a:stretch>
        </p:blipFill>
        <p:spPr>
          <a:xfrm>
            <a:off x="6375020" y="3831015"/>
            <a:ext cx="4050516" cy="2778768"/>
          </a:xfrm>
          <a:prstGeom prst="rect">
            <a:avLst/>
          </a:prstGeom>
        </p:spPr>
      </p:pic>
      <p:sp>
        <p:nvSpPr>
          <p:cNvPr id="7" name="Rectangle 6"/>
          <p:cNvSpPr/>
          <p:nvPr/>
        </p:nvSpPr>
        <p:spPr>
          <a:xfrm rot="16200000">
            <a:off x="9599990" y="4897233"/>
            <a:ext cx="2297424" cy="646331"/>
          </a:xfrm>
          <a:prstGeom prst="rect">
            <a:avLst/>
          </a:prstGeom>
        </p:spPr>
        <p:txBody>
          <a:bodyPr wrap="none">
            <a:spAutoFit/>
          </a:bodyPr>
          <a:lstStyle/>
          <a:p>
            <a:pPr algn="ctr"/>
            <a:r>
              <a:rPr lang="en-US" dirty="0">
                <a:latin typeface="Square721 BT" panose="020B0504020202060204" pitchFamily="34" charset="0"/>
              </a:rPr>
              <a:t>After 8 months of </a:t>
            </a:r>
          </a:p>
          <a:p>
            <a:pPr algn="ctr"/>
            <a:r>
              <a:rPr lang="en-US" dirty="0">
                <a:latin typeface="Square721 BT" panose="020B0504020202060204" pitchFamily="34" charset="0"/>
              </a:rPr>
              <a:t>SP3 treatment</a:t>
            </a:r>
            <a:endParaRPr lang="de-DE" dirty="0">
              <a:latin typeface="Square721 BT" panose="020B0504020202060204" pitchFamily="34" charset="0"/>
            </a:endParaRPr>
          </a:p>
        </p:txBody>
      </p:sp>
      <p:sp>
        <p:nvSpPr>
          <p:cNvPr id="8" name="Rectangle 7"/>
          <p:cNvSpPr/>
          <p:nvPr/>
        </p:nvSpPr>
        <p:spPr>
          <a:xfrm rot="5400000">
            <a:off x="223269" y="5057152"/>
            <a:ext cx="2821606" cy="369332"/>
          </a:xfrm>
          <a:prstGeom prst="rect">
            <a:avLst/>
          </a:prstGeom>
        </p:spPr>
        <p:txBody>
          <a:bodyPr wrap="none">
            <a:spAutoFit/>
          </a:bodyPr>
          <a:lstStyle/>
          <a:p>
            <a:r>
              <a:rPr lang="de-DE" dirty="0">
                <a:solidFill>
                  <a:srgbClr val="000000"/>
                </a:solidFill>
                <a:latin typeface="Square721 BT" panose="020B0504020202060204" pitchFamily="34" charset="0"/>
              </a:rPr>
              <a:t>Before </a:t>
            </a:r>
            <a:r>
              <a:rPr lang="de-DE" b="1" dirty="0">
                <a:solidFill>
                  <a:srgbClr val="006FC0"/>
                </a:solidFill>
                <a:latin typeface="Square721 BT" panose="020B0504020202060204" pitchFamily="34" charset="0"/>
              </a:rPr>
              <a:t>SP3 </a:t>
            </a:r>
            <a:r>
              <a:rPr lang="de-DE" dirty="0">
                <a:solidFill>
                  <a:srgbClr val="000000"/>
                </a:solidFill>
                <a:latin typeface="Square721 BT" panose="020B0504020202060204" pitchFamily="34" charset="0"/>
              </a:rPr>
              <a:t>treatment </a:t>
            </a:r>
            <a:endParaRPr lang="de-DE" dirty="0">
              <a:latin typeface="Square721 BT" panose="020B0504020202060204" pitchFamily="34" charset="0"/>
            </a:endParaRPr>
          </a:p>
        </p:txBody>
      </p:sp>
    </p:spTree>
    <p:extLst>
      <p:ext uri="{BB962C8B-B14F-4D97-AF65-F5344CB8AC3E}">
        <p14:creationId xmlns:p14="http://schemas.microsoft.com/office/powerpoint/2010/main" val="122672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Hard and Soft Water</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5</a:t>
            </a:fld>
            <a:endParaRPr lang="de-DE"/>
          </a:p>
        </p:txBody>
      </p:sp>
      <p:sp>
        <p:nvSpPr>
          <p:cNvPr id="3" name="Rectangle 2"/>
          <p:cNvSpPr/>
          <p:nvPr/>
        </p:nvSpPr>
        <p:spPr>
          <a:xfrm>
            <a:off x="548620" y="1375356"/>
            <a:ext cx="6299626" cy="3323987"/>
          </a:xfrm>
          <a:prstGeom prst="rect">
            <a:avLst/>
          </a:prstGeom>
        </p:spPr>
        <p:txBody>
          <a:bodyPr wrap="square">
            <a:spAutoFit/>
          </a:bodyPr>
          <a:lstStyle/>
          <a:p>
            <a:pPr algn="just">
              <a:lnSpc>
                <a:spcPct val="150000"/>
              </a:lnSpc>
            </a:pPr>
            <a:r>
              <a:rPr lang="en-US" sz="2000" dirty="0">
                <a:latin typeface="Square721 BT" panose="020B0504020202060204" pitchFamily="34" charset="0"/>
              </a:rPr>
              <a:t>Millions of Heat exchangers, Cooling towers are currently operating with several hundred plugged tubes as a direct result of heavy scale formation. Water analysis has determined that the primary component of the plugging material is Temporary Hardness Ca(HCO</a:t>
            </a:r>
            <a:r>
              <a:rPr lang="en-US" sz="2000" baseline="-25000" dirty="0">
                <a:latin typeface="Square721 BT" panose="020B0504020202060204" pitchFamily="34" charset="0"/>
              </a:rPr>
              <a:t>3</a:t>
            </a:r>
            <a:r>
              <a:rPr lang="en-US" sz="2000" dirty="0">
                <a:latin typeface="Square721 BT" panose="020B0504020202060204" pitchFamily="34" charset="0"/>
              </a:rPr>
              <a:t>)</a:t>
            </a:r>
            <a:r>
              <a:rPr lang="en-US" sz="2000" baseline="-25000" dirty="0">
                <a:latin typeface="Square721 BT" panose="020B0504020202060204" pitchFamily="34" charset="0"/>
              </a:rPr>
              <a:t>2</a:t>
            </a:r>
            <a:r>
              <a:rPr lang="en-US" sz="2000" dirty="0">
                <a:latin typeface="Square721 BT" panose="020B0504020202060204" pitchFamily="34" charset="0"/>
              </a:rPr>
              <a:t> a non-soluble form of lime-scale.</a:t>
            </a:r>
          </a:p>
        </p:txBody>
      </p:sp>
      <p:sp>
        <p:nvSpPr>
          <p:cNvPr id="6" name="Rectangle 5"/>
          <p:cNvSpPr/>
          <p:nvPr/>
        </p:nvSpPr>
        <p:spPr>
          <a:xfrm>
            <a:off x="5052060" y="4419678"/>
            <a:ext cx="6850380" cy="2400657"/>
          </a:xfrm>
          <a:prstGeom prst="rect">
            <a:avLst/>
          </a:prstGeom>
        </p:spPr>
        <p:txBody>
          <a:bodyPr wrap="square">
            <a:spAutoFit/>
          </a:bodyPr>
          <a:lstStyle/>
          <a:p>
            <a:pPr algn="just">
              <a:lnSpc>
                <a:spcPct val="150000"/>
              </a:lnSpc>
            </a:pPr>
            <a:r>
              <a:rPr lang="en-US" sz="2000" dirty="0">
                <a:latin typeface="Square721 BT" panose="020B0504020202060204" pitchFamily="34" charset="0"/>
              </a:rPr>
              <a:t>Watch® has noticed, the formation of process scale  within heating and cooling equipment would not be noteworthy occurrence, except that these Heat exchangers are plugging on the water side instead of the process side of the tubes.+</a:t>
            </a:r>
            <a:endParaRPr lang="de-DE" sz="2000" dirty="0">
              <a:latin typeface="Square721 BT" panose="020B0504020202060204" pitchFamily="34" charset="0"/>
            </a:endParaRPr>
          </a:p>
        </p:txBody>
      </p:sp>
      <p:pic>
        <p:nvPicPr>
          <p:cNvPr id="7" name="Picture 6"/>
          <p:cNvPicPr>
            <a:picLocks noChangeAspect="1"/>
          </p:cNvPicPr>
          <p:nvPr/>
        </p:nvPicPr>
        <p:blipFill>
          <a:blip r:embed="rId4"/>
          <a:stretch>
            <a:fillRect/>
          </a:stretch>
        </p:blipFill>
        <p:spPr>
          <a:xfrm>
            <a:off x="7134183" y="1066246"/>
            <a:ext cx="3440514" cy="3258454"/>
          </a:xfrm>
          <a:prstGeom prst="rect">
            <a:avLst/>
          </a:prstGeom>
        </p:spPr>
      </p:pic>
      <p:pic>
        <p:nvPicPr>
          <p:cNvPr id="8" name="Picture 7"/>
          <p:cNvPicPr>
            <a:picLocks noChangeAspect="1"/>
          </p:cNvPicPr>
          <p:nvPr/>
        </p:nvPicPr>
        <p:blipFill rotWithShape="1">
          <a:blip r:embed="rId5"/>
          <a:srcRect b="21973"/>
          <a:stretch/>
        </p:blipFill>
        <p:spPr>
          <a:xfrm>
            <a:off x="1348739" y="4324701"/>
            <a:ext cx="3578179" cy="2076682"/>
          </a:xfrm>
          <a:prstGeom prst="rect">
            <a:avLst/>
          </a:prstGeom>
        </p:spPr>
      </p:pic>
    </p:spTree>
    <p:extLst>
      <p:ext uri="{BB962C8B-B14F-4D97-AF65-F5344CB8AC3E}">
        <p14:creationId xmlns:p14="http://schemas.microsoft.com/office/powerpoint/2010/main" val="3647628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Why Huge Problems</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6</a:t>
            </a:fld>
            <a:endParaRPr lang="de-DE"/>
          </a:p>
        </p:txBody>
      </p:sp>
      <p:sp>
        <p:nvSpPr>
          <p:cNvPr id="3" name="Rectangle 2"/>
          <p:cNvSpPr/>
          <p:nvPr/>
        </p:nvSpPr>
        <p:spPr>
          <a:xfrm>
            <a:off x="838200" y="1210244"/>
            <a:ext cx="10706100" cy="4708981"/>
          </a:xfrm>
          <a:prstGeom prst="rect">
            <a:avLst/>
          </a:prstGeom>
        </p:spPr>
        <p:txBody>
          <a:bodyPr wrap="square">
            <a:spAutoFit/>
          </a:bodyPr>
          <a:lstStyle/>
          <a:p>
            <a:pPr algn="just">
              <a:lnSpc>
                <a:spcPct val="150000"/>
              </a:lnSpc>
            </a:pPr>
            <a:r>
              <a:rPr lang="en-US" sz="2000" dirty="0">
                <a:latin typeface="Square721 BT" panose="020B0504020202060204" pitchFamily="34" charset="0"/>
              </a:rPr>
              <a:t>Scale build-up in all heating systems or in piping systems are because of the hard water and the alkaline processes and effluent streams. Scale severely restricts flow, which increases head loss and necessitates piping replacement and also off-line cleaning.</a:t>
            </a:r>
          </a:p>
          <a:p>
            <a:pPr algn="just">
              <a:lnSpc>
                <a:spcPct val="150000"/>
              </a:lnSpc>
            </a:pPr>
            <a:endParaRPr lang="en-US" sz="2000" dirty="0">
              <a:latin typeface="Square721 BT" panose="020B0504020202060204" pitchFamily="34" charset="0"/>
            </a:endParaRPr>
          </a:p>
          <a:p>
            <a:pPr algn="just">
              <a:lnSpc>
                <a:spcPct val="150000"/>
              </a:lnSpc>
            </a:pPr>
            <a:r>
              <a:rPr lang="en-US" sz="2000" dirty="0">
                <a:latin typeface="Square721 BT" panose="020B0504020202060204" pitchFamily="34" charset="0"/>
              </a:rPr>
              <a:t>Method used in the past to add phosphates and phosphonates with scale inhibitors in the Heat exchangers, Cooling towers and any other process are severe problems. The use of phosphonates mineral acids can result in large pH swings in all water systems, resulting in significant increase in corrosion within the water distribution systems and all other process systems.</a:t>
            </a:r>
            <a:endParaRPr lang="de-DE" sz="2000" dirty="0">
              <a:latin typeface="Square721 BT" panose="020B0504020202060204" pitchFamily="34" charset="0"/>
            </a:endParaRPr>
          </a:p>
        </p:txBody>
      </p:sp>
    </p:spTree>
    <p:extLst>
      <p:ext uri="{BB962C8B-B14F-4D97-AF65-F5344CB8AC3E}">
        <p14:creationId xmlns:p14="http://schemas.microsoft.com/office/powerpoint/2010/main" val="800608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Why Huge Problems </a:t>
            </a:r>
            <a:r>
              <a:rPr lang="de-DE" sz="2000" dirty="0">
                <a:latin typeface="Square721 BT" panose="020B0504020202060204" pitchFamily="34" charset="0"/>
              </a:rPr>
              <a:t>(continued...)</a:t>
            </a:r>
            <a:endParaRPr lang="de-DE" sz="2800" dirty="0">
              <a:latin typeface="Square721 BT" panose="020B0504020202060204" pitchFamily="34" charset="0"/>
            </a:endParaRP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7</a:t>
            </a:fld>
            <a:endParaRPr lang="de-DE"/>
          </a:p>
        </p:txBody>
      </p:sp>
      <p:sp>
        <p:nvSpPr>
          <p:cNvPr id="3" name="Rectangle 2"/>
          <p:cNvSpPr/>
          <p:nvPr/>
        </p:nvSpPr>
        <p:spPr>
          <a:xfrm>
            <a:off x="540486" y="1506022"/>
            <a:ext cx="11049534" cy="4247317"/>
          </a:xfrm>
          <a:prstGeom prst="rect">
            <a:avLst/>
          </a:prstGeom>
        </p:spPr>
        <p:txBody>
          <a:bodyPr wrap="square">
            <a:spAutoFit/>
          </a:bodyPr>
          <a:lstStyle/>
          <a:p>
            <a:pPr algn="just">
              <a:lnSpc>
                <a:spcPct val="150000"/>
              </a:lnSpc>
            </a:pPr>
            <a:r>
              <a:rPr lang="en-US" sz="2000" dirty="0">
                <a:latin typeface="Square721 BT" panose="020B0504020202060204" pitchFamily="34" charset="0"/>
              </a:rPr>
              <a:t>Premature equipment failure is programmed in advance because of the increased corrosion levels resulting from pH swings. The addition of all liquid phosphates, phosphonates, HDPE or ATMP based </a:t>
            </a:r>
            <a:r>
              <a:rPr lang="en-US" sz="2000" dirty="0" err="1">
                <a:latin typeface="Square721 BT" panose="020B0504020202060204" pitchFamily="34" charset="0"/>
              </a:rPr>
              <a:t>antiscales</a:t>
            </a:r>
            <a:r>
              <a:rPr lang="en-US" sz="2000" dirty="0">
                <a:latin typeface="Square721 BT" panose="020B0504020202060204" pitchFamily="34" charset="0"/>
              </a:rPr>
              <a:t> increases the operating cost of the system, resulting in environmental problems and economic difficulties.</a:t>
            </a:r>
          </a:p>
          <a:p>
            <a:pPr algn="just">
              <a:lnSpc>
                <a:spcPct val="150000"/>
              </a:lnSpc>
            </a:pPr>
            <a:endParaRPr lang="en-US" sz="2000" dirty="0">
              <a:latin typeface="Square721 BT" panose="020B0504020202060204" pitchFamily="34" charset="0"/>
            </a:endParaRPr>
          </a:p>
          <a:p>
            <a:pPr algn="just">
              <a:lnSpc>
                <a:spcPct val="150000"/>
              </a:lnSpc>
            </a:pPr>
            <a:r>
              <a:rPr lang="en-US" sz="2000" dirty="0">
                <a:latin typeface="Square721 BT" panose="020B0504020202060204" pitchFamily="34" charset="0"/>
              </a:rPr>
              <a:t>Another potential method to destroy environmental of controlling water hardness exist that is ION EXCHANGE systems, reverse osmosis systems but their running costs, maintenance costs, chemical and salt costs are prohibitive and very soon they are prohibited.</a:t>
            </a:r>
            <a:endParaRPr lang="de-DE" sz="2000" dirty="0">
              <a:latin typeface="Square721 BT" panose="020B0504020202060204" pitchFamily="34" charset="0"/>
            </a:endParaRPr>
          </a:p>
        </p:txBody>
      </p:sp>
    </p:spTree>
    <p:extLst>
      <p:ext uri="{BB962C8B-B14F-4D97-AF65-F5344CB8AC3E}">
        <p14:creationId xmlns:p14="http://schemas.microsoft.com/office/powerpoint/2010/main" val="887356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The Chemestry</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8</a:t>
            </a:fld>
            <a:endParaRPr lang="de-DE"/>
          </a:p>
        </p:txBody>
      </p:sp>
      <p:sp>
        <p:nvSpPr>
          <p:cNvPr id="3" name="Rectangle 2"/>
          <p:cNvSpPr/>
          <p:nvPr/>
        </p:nvSpPr>
        <p:spPr>
          <a:xfrm>
            <a:off x="838200" y="1231768"/>
            <a:ext cx="9959340" cy="1477328"/>
          </a:xfrm>
          <a:prstGeom prst="rect">
            <a:avLst/>
          </a:prstGeom>
        </p:spPr>
        <p:txBody>
          <a:bodyPr wrap="square">
            <a:spAutoFit/>
          </a:bodyPr>
          <a:lstStyle/>
          <a:p>
            <a:pPr algn="just">
              <a:lnSpc>
                <a:spcPct val="150000"/>
              </a:lnSpc>
            </a:pPr>
            <a:r>
              <a:rPr lang="en-US" sz="2000" dirty="0">
                <a:latin typeface="Square721 BT" panose="020B0504020202060204" pitchFamily="34" charset="0"/>
              </a:rPr>
              <a:t>Only one potential method of controlling the pH of water system to a level 7.5 and to prevent scale formation without subjecting the system to the excessive pH swings is by taking the benefits of free CO2 in hard water.</a:t>
            </a:r>
            <a:endParaRPr lang="de-DE" sz="2000" dirty="0">
              <a:latin typeface="Square721 BT" panose="020B0504020202060204" pitchFamily="34" charset="0"/>
            </a:endParaRPr>
          </a:p>
        </p:txBody>
      </p:sp>
      <p:sp>
        <p:nvSpPr>
          <p:cNvPr id="6" name="Rectangle 5"/>
          <p:cNvSpPr/>
          <p:nvPr/>
        </p:nvSpPr>
        <p:spPr>
          <a:xfrm>
            <a:off x="838200" y="4194488"/>
            <a:ext cx="8862060" cy="2344424"/>
          </a:xfrm>
          <a:prstGeom prst="rect">
            <a:avLst/>
          </a:prstGeom>
        </p:spPr>
        <p:txBody>
          <a:bodyPr wrap="square">
            <a:spAutoFit/>
          </a:bodyPr>
          <a:lstStyle/>
          <a:p>
            <a:pPr>
              <a:lnSpc>
                <a:spcPct val="150000"/>
              </a:lnSpc>
            </a:pPr>
            <a:r>
              <a:rPr lang="en-US" sz="2000" dirty="0">
                <a:latin typeface="Square721 BT" panose="020B0504020202060204" pitchFamily="34" charset="0"/>
              </a:rPr>
              <a:t>The concentration of HCO</a:t>
            </a:r>
            <a:r>
              <a:rPr lang="en-US" sz="2000" baseline="-25000" dirty="0">
                <a:latin typeface="Square721 BT" panose="020B0504020202060204" pitchFamily="34" charset="0"/>
              </a:rPr>
              <a:t>3</a:t>
            </a:r>
            <a:r>
              <a:rPr lang="en-US" sz="2000" dirty="0">
                <a:latin typeface="Square721 BT" panose="020B0504020202060204" pitchFamily="34" charset="0"/>
              </a:rPr>
              <a:t>- is highly pH-dependent and tends to be at its maximum at a pH of approximately 8.5, which is roughly the same pH of all process water systems in the world. At a pH near 8.5, the systems are uniquely suited to force lime scale out of the solution and to form scale. </a:t>
            </a:r>
            <a:endParaRPr lang="de-DE" sz="2000" dirty="0">
              <a:latin typeface="Square721 BT" panose="020B0504020202060204" pitchFamily="34" charset="0"/>
            </a:endParaRPr>
          </a:p>
        </p:txBody>
      </p:sp>
      <p:sp>
        <p:nvSpPr>
          <p:cNvPr id="7" name="Rectangle 6"/>
          <p:cNvSpPr/>
          <p:nvPr/>
        </p:nvSpPr>
        <p:spPr>
          <a:xfrm>
            <a:off x="1432560" y="3233301"/>
            <a:ext cx="8549640" cy="619249"/>
          </a:xfrm>
          <a:prstGeom prst="rect">
            <a:avLst/>
          </a:prstGeom>
          <a:gradFill flip="none" rotWithShape="1">
            <a:gsLst>
              <a:gs pos="0">
                <a:srgbClr val="5B92D2">
                  <a:tint val="66000"/>
                  <a:satMod val="160000"/>
                </a:srgbClr>
              </a:gs>
              <a:gs pos="50000">
                <a:srgbClr val="5B92D2">
                  <a:tint val="44500"/>
                  <a:satMod val="160000"/>
                </a:srgbClr>
              </a:gs>
              <a:gs pos="100000">
                <a:srgbClr val="5B92D2">
                  <a:tint val="23500"/>
                  <a:satMod val="160000"/>
                </a:srgbClr>
              </a:gs>
            </a:gsLst>
            <a:lin ang="54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a:solidFill>
                    <a:srgbClr val="759CC9"/>
                  </a:solidFill>
                </a:ln>
                <a:latin typeface="Square721 BT" panose="020B0504020202060204" pitchFamily="34" charset="0"/>
              </a:rPr>
              <a:t>Ca(HCO</a:t>
            </a:r>
            <a:r>
              <a:rPr lang="en-US" sz="2400" b="1" baseline="-25000" dirty="0">
                <a:ln>
                  <a:solidFill>
                    <a:srgbClr val="759CC9"/>
                  </a:solidFill>
                </a:ln>
                <a:latin typeface="Square721 BT" panose="020B0504020202060204" pitchFamily="34" charset="0"/>
              </a:rPr>
              <a:t>3</a:t>
            </a:r>
            <a:r>
              <a:rPr lang="en-US" sz="2400" b="1" dirty="0">
                <a:ln>
                  <a:solidFill>
                    <a:srgbClr val="759CC9"/>
                  </a:solidFill>
                </a:ln>
                <a:latin typeface="Square721 BT" panose="020B0504020202060204" pitchFamily="34" charset="0"/>
              </a:rPr>
              <a:t>)</a:t>
            </a:r>
            <a:r>
              <a:rPr lang="en-US" sz="2400" b="1" baseline="-25000" dirty="0">
                <a:ln>
                  <a:solidFill>
                    <a:srgbClr val="759CC9"/>
                  </a:solidFill>
                </a:ln>
                <a:latin typeface="Square721 BT" panose="020B0504020202060204" pitchFamily="34" charset="0"/>
              </a:rPr>
              <a:t>2</a:t>
            </a:r>
            <a:r>
              <a:rPr lang="en-US" sz="2400" b="1" dirty="0">
                <a:ln>
                  <a:solidFill>
                    <a:srgbClr val="759CC9"/>
                  </a:solidFill>
                </a:ln>
                <a:latin typeface="Square721 BT" panose="020B0504020202060204" pitchFamily="34" charset="0"/>
              </a:rPr>
              <a:t> -&gt; CaCO</a:t>
            </a:r>
            <a:r>
              <a:rPr lang="en-US" sz="2400" b="1" baseline="-25000" dirty="0">
                <a:ln>
                  <a:solidFill>
                    <a:srgbClr val="759CC9"/>
                  </a:solidFill>
                </a:ln>
                <a:latin typeface="Square721 BT" panose="020B0504020202060204" pitchFamily="34" charset="0"/>
              </a:rPr>
              <a:t>3</a:t>
            </a:r>
            <a:r>
              <a:rPr lang="en-US" sz="2400" b="1" dirty="0">
                <a:ln>
                  <a:solidFill>
                    <a:srgbClr val="759CC9"/>
                  </a:solidFill>
                </a:ln>
                <a:latin typeface="Square721 BT" panose="020B0504020202060204" pitchFamily="34" charset="0"/>
              </a:rPr>
              <a:t> + H</a:t>
            </a:r>
            <a:r>
              <a:rPr lang="en-US" sz="2400" b="1" baseline="-25000" dirty="0">
                <a:ln>
                  <a:solidFill>
                    <a:srgbClr val="759CC9"/>
                  </a:solidFill>
                </a:ln>
                <a:latin typeface="Square721 BT" panose="020B0504020202060204" pitchFamily="34" charset="0"/>
              </a:rPr>
              <a:t>2</a:t>
            </a:r>
            <a:r>
              <a:rPr lang="en-US" sz="2400" b="1" dirty="0">
                <a:ln>
                  <a:solidFill>
                    <a:srgbClr val="759CC9"/>
                  </a:solidFill>
                </a:ln>
                <a:latin typeface="Square721 BT" panose="020B0504020202060204" pitchFamily="34" charset="0"/>
              </a:rPr>
              <a:t>O + C0</a:t>
            </a:r>
            <a:r>
              <a:rPr lang="en-US" sz="2400" b="1" baseline="-25000" dirty="0">
                <a:ln>
                  <a:solidFill>
                    <a:srgbClr val="759CC9"/>
                  </a:solidFill>
                </a:ln>
                <a:latin typeface="Square721 BT" panose="020B0504020202060204" pitchFamily="34" charset="0"/>
              </a:rPr>
              <a:t>2</a:t>
            </a:r>
            <a:endParaRPr lang="de-DE" sz="2400" b="1" baseline="-25000" dirty="0">
              <a:ln>
                <a:solidFill>
                  <a:srgbClr val="759CC9"/>
                </a:solidFill>
              </a:ln>
              <a:latin typeface="Square721 BT" panose="020B0504020202060204" pitchFamily="34" charset="0"/>
            </a:endParaRPr>
          </a:p>
        </p:txBody>
      </p:sp>
      <p:sp>
        <p:nvSpPr>
          <p:cNvPr id="9" name="TextBox 8"/>
          <p:cNvSpPr txBox="1"/>
          <p:nvPr/>
        </p:nvSpPr>
        <p:spPr>
          <a:xfrm>
            <a:off x="8987790" y="3909378"/>
            <a:ext cx="1988820" cy="369332"/>
          </a:xfrm>
          <a:prstGeom prst="rect">
            <a:avLst/>
          </a:prstGeom>
          <a:noFill/>
        </p:spPr>
        <p:txBody>
          <a:bodyPr wrap="square" rtlCol="0">
            <a:spAutoFit/>
          </a:bodyPr>
          <a:lstStyle/>
          <a:p>
            <a:r>
              <a:rPr lang="de-DE" dirty="0">
                <a:latin typeface="Square721 BT" panose="020B0504020202060204" pitchFamily="34" charset="0"/>
              </a:rPr>
              <a:t>Figure 1</a:t>
            </a:r>
          </a:p>
        </p:txBody>
      </p:sp>
    </p:spTree>
    <p:extLst>
      <p:ext uri="{BB962C8B-B14F-4D97-AF65-F5344CB8AC3E}">
        <p14:creationId xmlns:p14="http://schemas.microsoft.com/office/powerpoint/2010/main" val="393433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331720" y="2535807"/>
            <a:ext cx="6880860" cy="1417053"/>
          </a:xfrm>
          <a:prstGeom prst="rect">
            <a:avLst/>
          </a:prstGeom>
          <a:gradFill flip="none" rotWithShape="1">
            <a:gsLst>
              <a:gs pos="0">
                <a:srgbClr val="759CC9">
                  <a:tint val="66000"/>
                  <a:satMod val="160000"/>
                </a:srgbClr>
              </a:gs>
              <a:gs pos="50000">
                <a:srgbClr val="759CC9">
                  <a:tint val="44500"/>
                  <a:satMod val="160000"/>
                </a:srgbClr>
              </a:gs>
              <a:gs pos="100000">
                <a:srgbClr val="759CC9">
                  <a:tint val="23500"/>
                  <a:satMod val="160000"/>
                </a:srgbClr>
              </a:gs>
            </a:gsLst>
            <a:lin ang="5400000" scaled="1"/>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de-DE" dirty="0">
              <a:ln>
                <a:solidFill>
                  <a:srgbClr val="759CC9"/>
                </a:solidFill>
              </a:ln>
            </a:endParaRPr>
          </a:p>
        </p:txBody>
      </p:sp>
      <p:sp>
        <p:nvSpPr>
          <p:cNvPr id="2" name="Title 1"/>
          <p:cNvSpPr>
            <a:spLocks noGrp="1"/>
          </p:cNvSpPr>
          <p:nvPr>
            <p:ph type="title"/>
          </p:nvPr>
        </p:nvSpPr>
        <p:spPr/>
        <p:txBody>
          <a:bodyPr>
            <a:normAutofit/>
          </a:bodyPr>
          <a:lstStyle/>
          <a:p>
            <a:pPr algn="just"/>
            <a:r>
              <a:rPr lang="de-DE" sz="2800" b="1" dirty="0">
                <a:latin typeface="Square721 BT" panose="020B0504020202060204" pitchFamily="34" charset="0"/>
              </a:rPr>
              <a:t>The Chemestry</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pic>
        <p:nvPicPr>
          <p:cNvPr id="3" name="Picture 2"/>
          <p:cNvPicPr>
            <a:picLocks noChangeAspect="1"/>
          </p:cNvPicPr>
          <p:nvPr/>
        </p:nvPicPr>
        <p:blipFill>
          <a:blip r:embed="rId4"/>
          <a:stretch>
            <a:fillRect/>
          </a:stretch>
        </p:blipFill>
        <p:spPr>
          <a:xfrm>
            <a:off x="7260606" y="4015130"/>
            <a:ext cx="4054793" cy="2236699"/>
          </a:xfrm>
          <a:prstGeom prst="rect">
            <a:avLst/>
          </a:prstGeom>
        </p:spPr>
      </p:pic>
      <p:sp>
        <p:nvSpPr>
          <p:cNvPr id="6" name="Rectangle 5"/>
          <p:cNvSpPr/>
          <p:nvPr/>
        </p:nvSpPr>
        <p:spPr>
          <a:xfrm>
            <a:off x="838200" y="1210244"/>
            <a:ext cx="10515600" cy="1338828"/>
          </a:xfrm>
          <a:prstGeom prst="rect">
            <a:avLst/>
          </a:prstGeom>
        </p:spPr>
        <p:txBody>
          <a:bodyPr wrap="square">
            <a:spAutoFit/>
          </a:bodyPr>
          <a:lstStyle/>
          <a:p>
            <a:pPr algn="just">
              <a:lnSpc>
                <a:spcPct val="150000"/>
              </a:lnSpc>
            </a:pPr>
            <a:r>
              <a:rPr lang="en-US" dirty="0">
                <a:latin typeface="Square721 BT" panose="020B0504020202060204" pitchFamily="34" charset="0"/>
              </a:rPr>
              <a:t>An aqueous solution that resists changes in pH when acid or base is added is known to have sufficient buffering capacity. Atmospheric carbon dioxide produces a natural buffer and is the most important buffer system in water and wastewater treatment.</a:t>
            </a:r>
            <a:endParaRPr lang="de-DE" dirty="0">
              <a:latin typeface="Square721 BT" panose="020B0504020202060204" pitchFamily="34" charset="0"/>
            </a:endParaRPr>
          </a:p>
        </p:txBody>
      </p:sp>
      <p:sp>
        <p:nvSpPr>
          <p:cNvPr id="7" name="Rectangle 6"/>
          <p:cNvSpPr/>
          <p:nvPr/>
        </p:nvSpPr>
        <p:spPr>
          <a:xfrm>
            <a:off x="838200" y="3984622"/>
            <a:ext cx="6096000" cy="2769989"/>
          </a:xfrm>
          <a:prstGeom prst="rect">
            <a:avLst/>
          </a:prstGeom>
        </p:spPr>
        <p:txBody>
          <a:bodyPr>
            <a:spAutoFit/>
          </a:bodyPr>
          <a:lstStyle/>
          <a:p>
            <a:pPr algn="just">
              <a:lnSpc>
                <a:spcPct val="150000"/>
              </a:lnSpc>
            </a:pPr>
            <a:r>
              <a:rPr lang="en-US" dirty="0">
                <a:latin typeface="Square721 BT" panose="020B0504020202060204" pitchFamily="34" charset="0"/>
              </a:rPr>
              <a:t>CO2 in solution [CO2(</a:t>
            </a:r>
            <a:r>
              <a:rPr lang="en-US" dirty="0" err="1">
                <a:latin typeface="Square721 BT" panose="020B0504020202060204" pitchFamily="34" charset="0"/>
              </a:rPr>
              <a:t>aq</a:t>
            </a:r>
            <a:r>
              <a:rPr lang="en-US" dirty="0">
                <a:latin typeface="Square721 BT" panose="020B0504020202060204" pitchFamily="34" charset="0"/>
              </a:rPr>
              <a:t>)] is in equilibrium with atmospheric CO2(g)</a:t>
            </a:r>
          </a:p>
          <a:p>
            <a:pPr algn="just">
              <a:lnSpc>
                <a:spcPct val="150000"/>
              </a:lnSpc>
            </a:pPr>
            <a:endParaRPr lang="en-US" sz="800" dirty="0">
              <a:latin typeface="Square721 BT" panose="020B0504020202060204" pitchFamily="34" charset="0"/>
            </a:endParaRPr>
          </a:p>
          <a:p>
            <a:pPr algn="just">
              <a:lnSpc>
                <a:spcPct val="150000"/>
              </a:lnSpc>
            </a:pPr>
            <a:r>
              <a:rPr lang="en-US" dirty="0">
                <a:latin typeface="Square721 BT" panose="020B0504020202060204" pitchFamily="34" charset="0"/>
              </a:rPr>
              <a:t>This is critical concept, because the change in any components in </a:t>
            </a:r>
            <a:r>
              <a:rPr lang="en-US" dirty="0" err="1">
                <a:latin typeface="Square721 BT" panose="020B0504020202060204" pitchFamily="34" charset="0"/>
              </a:rPr>
              <a:t>eqs</a:t>
            </a:r>
            <a:r>
              <a:rPr lang="en-US" dirty="0">
                <a:latin typeface="Square721 BT" panose="020B0504020202060204" pitchFamily="34" charset="0"/>
              </a:rPr>
              <a:t>. (a),(b), (c) or (d) will disrupt the equilibrium causing CO2 to either be released or to be dissolved into solution.</a:t>
            </a:r>
            <a:endParaRPr lang="de-DE" dirty="0">
              <a:latin typeface="Square721 BT" panose="020B0504020202060204" pitchFamily="34" charset="0"/>
            </a:endParaRPr>
          </a:p>
        </p:txBody>
      </p:sp>
      <p:sp>
        <p:nvSpPr>
          <p:cNvPr id="8" name="Rectangle 7"/>
          <p:cNvSpPr/>
          <p:nvPr/>
        </p:nvSpPr>
        <p:spPr>
          <a:xfrm>
            <a:off x="2346960" y="2605127"/>
            <a:ext cx="3749040" cy="1323439"/>
          </a:xfrm>
          <a:prstGeom prst="rect">
            <a:avLst/>
          </a:prstGeom>
        </p:spPr>
        <p:txBody>
          <a:bodyPr wrap="square">
            <a:spAutoFit/>
          </a:bodyPr>
          <a:lstStyle/>
          <a:p>
            <a:pPr algn="just"/>
            <a:r>
              <a:rPr lang="pt-BR" sz="2000" dirty="0">
                <a:latin typeface="Square721 BT" panose="020B0504020202060204" pitchFamily="34" charset="0"/>
              </a:rPr>
              <a:t>CO2 (g) ↔ CO2 (aq) + H2O </a:t>
            </a:r>
          </a:p>
          <a:p>
            <a:pPr algn="just"/>
            <a:r>
              <a:rPr lang="pt-BR" sz="2000" dirty="0">
                <a:latin typeface="Square721 BT" panose="020B0504020202060204" pitchFamily="34" charset="0"/>
              </a:rPr>
              <a:t>CO2 (aq) + H2O ↔ H2CO3 </a:t>
            </a:r>
          </a:p>
          <a:p>
            <a:pPr algn="just"/>
            <a:r>
              <a:rPr lang="pt-BR" sz="2000" dirty="0">
                <a:latin typeface="Square721 BT" panose="020B0504020202060204" pitchFamily="34" charset="0"/>
              </a:rPr>
              <a:t>H2CO3  ↔ H+ + HCO3-</a:t>
            </a:r>
          </a:p>
          <a:p>
            <a:pPr algn="just"/>
            <a:r>
              <a:rPr lang="pt-BR" sz="2000" dirty="0">
                <a:latin typeface="Square721 BT" panose="020B0504020202060204" pitchFamily="34" charset="0"/>
              </a:rPr>
              <a:t>HCO3- ↔ H+ + CO32-</a:t>
            </a:r>
            <a:endParaRPr lang="de-DE" sz="2000" dirty="0">
              <a:latin typeface="Square721 BT" panose="020B0504020202060204" pitchFamily="34" charset="0"/>
            </a:endParaRPr>
          </a:p>
        </p:txBody>
      </p:sp>
      <p:sp>
        <p:nvSpPr>
          <p:cNvPr id="9" name="Rectangle 8"/>
          <p:cNvSpPr/>
          <p:nvPr/>
        </p:nvSpPr>
        <p:spPr>
          <a:xfrm>
            <a:off x="6727206" y="2629421"/>
            <a:ext cx="6096000" cy="1323439"/>
          </a:xfrm>
          <a:prstGeom prst="rect">
            <a:avLst/>
          </a:prstGeom>
        </p:spPr>
        <p:txBody>
          <a:bodyPr>
            <a:spAutoFit/>
          </a:bodyPr>
          <a:lstStyle/>
          <a:p>
            <a:pPr marL="457200" indent="-457200" algn="just">
              <a:buAutoNum type="alphaLcParenBoth"/>
            </a:pPr>
            <a:r>
              <a:rPr lang="pt-BR" sz="2000" dirty="0">
                <a:latin typeface="Square721 BT" panose="020B0504020202060204" pitchFamily="34" charset="0"/>
              </a:rPr>
              <a:t>CO2 equilibrium </a:t>
            </a:r>
          </a:p>
          <a:p>
            <a:pPr marL="457200" indent="-457200" algn="just">
              <a:buAutoNum type="alphaLcParenBoth"/>
            </a:pPr>
            <a:r>
              <a:rPr lang="pt-BR" sz="2000" dirty="0">
                <a:latin typeface="Square721 BT" panose="020B0504020202060204" pitchFamily="34" charset="0"/>
              </a:rPr>
              <a:t>carbonic acid </a:t>
            </a:r>
          </a:p>
          <a:p>
            <a:pPr marL="457200" indent="-457200" algn="just">
              <a:buAutoNum type="alphaLcParenBoth"/>
            </a:pPr>
            <a:r>
              <a:rPr lang="pt-BR" sz="2000" dirty="0">
                <a:latin typeface="Square721 BT" panose="020B0504020202060204" pitchFamily="34" charset="0"/>
              </a:rPr>
              <a:t>carbonic acid </a:t>
            </a:r>
          </a:p>
          <a:p>
            <a:pPr marL="457200" indent="-457200" algn="just">
              <a:buAutoNum type="alphaLcParenBoth"/>
            </a:pPr>
            <a:r>
              <a:rPr lang="pt-BR" sz="2000" dirty="0">
                <a:latin typeface="Square721 BT" panose="020B0504020202060204" pitchFamily="34" charset="0"/>
              </a:rPr>
              <a:t>carbonate</a:t>
            </a:r>
            <a:endParaRPr lang="de-DE" sz="2000" dirty="0">
              <a:latin typeface="Square721 BT" panose="020B0504020202060204" pitchFamily="34" charset="0"/>
            </a:endParaRPr>
          </a:p>
        </p:txBody>
      </p:sp>
      <p:sp>
        <p:nvSpPr>
          <p:cNvPr id="10" name="Slide Number Placeholder 4"/>
          <p:cNvSpPr>
            <a:spLocks noGrp="1"/>
          </p:cNvSpPr>
          <p:nvPr>
            <p:ph type="sldNum" sz="quarter" idx="12"/>
          </p:nvPr>
        </p:nvSpPr>
        <p:spPr>
          <a:xfrm>
            <a:off x="8610600" y="6356350"/>
            <a:ext cx="2743200" cy="365125"/>
          </a:xfrm>
        </p:spPr>
        <p:txBody>
          <a:bodyPr/>
          <a:lstStyle/>
          <a:p>
            <a:fld id="{DFE5D2CA-3354-46DE-9FAD-FDD45211DBD7}" type="slidenum">
              <a:rPr lang="de-DE" smtClean="0"/>
              <a:t>9</a:t>
            </a:fld>
            <a:endParaRPr lang="de-DE" dirty="0"/>
          </a:p>
        </p:txBody>
      </p:sp>
      <p:sp>
        <p:nvSpPr>
          <p:cNvPr id="11" name="Rectangle 10"/>
          <p:cNvSpPr/>
          <p:nvPr/>
        </p:nvSpPr>
        <p:spPr>
          <a:xfrm>
            <a:off x="7260606" y="6198255"/>
            <a:ext cx="6096000" cy="523220"/>
          </a:xfrm>
          <a:prstGeom prst="rect">
            <a:avLst/>
          </a:prstGeom>
        </p:spPr>
        <p:txBody>
          <a:bodyPr>
            <a:spAutoFit/>
          </a:bodyPr>
          <a:lstStyle/>
          <a:p>
            <a:r>
              <a:rPr lang="en-US" sz="1400" dirty="0">
                <a:latin typeface="Square721 BT" panose="020B0504020202060204" pitchFamily="34" charset="0"/>
              </a:rPr>
              <a:t>Fig. 3 - Solubility of calcium carbonate </a:t>
            </a:r>
          </a:p>
          <a:p>
            <a:r>
              <a:rPr lang="en-US" sz="1400" dirty="0">
                <a:latin typeface="Square721 BT" panose="020B0504020202060204" pitchFamily="34" charset="0"/>
              </a:rPr>
              <a:t>(lime scale) in water as a function of </a:t>
            </a:r>
            <a:r>
              <a:rPr lang="en-US" sz="1400" dirty="0" err="1">
                <a:latin typeface="Square721 BT" panose="020B0504020202060204" pitchFamily="34" charset="0"/>
              </a:rPr>
              <a:t>pH.</a:t>
            </a:r>
            <a:endParaRPr lang="de-DE" sz="1400" dirty="0">
              <a:latin typeface="Square721 BT" panose="020B0504020202060204" pitchFamily="34" charset="0"/>
            </a:endParaRPr>
          </a:p>
        </p:txBody>
      </p:sp>
    </p:spTree>
    <p:extLst>
      <p:ext uri="{BB962C8B-B14F-4D97-AF65-F5344CB8AC3E}">
        <p14:creationId xmlns:p14="http://schemas.microsoft.com/office/powerpoint/2010/main" val="1780199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Benefits of FILTERSPORB SP3 Systems</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10</a:t>
            </a:fld>
            <a:endParaRPr lang="de-DE"/>
          </a:p>
        </p:txBody>
      </p:sp>
      <p:sp>
        <p:nvSpPr>
          <p:cNvPr id="3" name="Rectangle 2"/>
          <p:cNvSpPr/>
          <p:nvPr/>
        </p:nvSpPr>
        <p:spPr>
          <a:xfrm>
            <a:off x="843706" y="1415534"/>
            <a:ext cx="10723454" cy="5114413"/>
          </a:xfrm>
          <a:prstGeom prst="rect">
            <a:avLst/>
          </a:prstGeom>
        </p:spPr>
        <p:txBody>
          <a:bodyPr wrap="square">
            <a:spAutoFit/>
          </a:bodyPr>
          <a:lstStyle/>
          <a:p>
            <a:pPr algn="just">
              <a:lnSpc>
                <a:spcPct val="150000"/>
              </a:lnSpc>
            </a:pPr>
            <a:r>
              <a:rPr lang="en-US" sz="2000" dirty="0">
                <a:latin typeface="Square721 BT" panose="020B0504020202060204" pitchFamily="34" charset="0"/>
              </a:rPr>
              <a:t>Using the FILTERSORB SP3 system and changing calcium carbonate into solid state and at the same time fixing the pH of the  solution it is possible to dissolve lime scale at this </a:t>
            </a:r>
            <a:r>
              <a:rPr lang="en-US" sz="2000" dirty="0" err="1">
                <a:latin typeface="Square721 BT" panose="020B0504020202060204" pitchFamily="34" charset="0"/>
              </a:rPr>
              <a:t>pH.</a:t>
            </a:r>
            <a:r>
              <a:rPr lang="en-US" sz="2000" dirty="0">
                <a:latin typeface="Square721 BT" panose="020B0504020202060204" pitchFamily="34" charset="0"/>
              </a:rPr>
              <a:t> As can be seen in Fig:2 as the pH drops from around 8.5 to around 7.5 the solubility of lime scale in water increases tenfold.</a:t>
            </a:r>
          </a:p>
          <a:p>
            <a:pPr algn="just">
              <a:lnSpc>
                <a:spcPct val="150000"/>
              </a:lnSpc>
            </a:pPr>
            <a:endParaRPr lang="en-US" sz="2000" dirty="0">
              <a:latin typeface="Square721 BT" panose="020B0504020202060204" pitchFamily="34" charset="0"/>
            </a:endParaRPr>
          </a:p>
          <a:p>
            <a:pPr algn="just">
              <a:lnSpc>
                <a:spcPct val="150000"/>
              </a:lnSpc>
            </a:pPr>
            <a:r>
              <a:rPr lang="en-US" sz="2000" dirty="0">
                <a:latin typeface="Square721 BT" panose="020B0504020202060204" pitchFamily="34" charset="0"/>
              </a:rPr>
              <a:t>The sudden increase in lime scale solubility with a drop in pH from 8.5 to 7.5 suggests that a small decrease in pH of any process water system is sufficient to eliminate the lime scale problems and de- scale the existing scale On-Line without the shut off the system. Only about 10 mg of CO2 would be required to lower the system pH to about 7.5 and very important with 7.5 pH target, all potential corrosion issues should be substantially solved.</a:t>
            </a:r>
            <a:endParaRPr lang="de-DE" sz="2000" dirty="0">
              <a:latin typeface="Square721 BT" panose="020B0504020202060204" pitchFamily="34" charset="0"/>
            </a:endParaRPr>
          </a:p>
        </p:txBody>
      </p:sp>
    </p:spTree>
    <p:extLst>
      <p:ext uri="{BB962C8B-B14F-4D97-AF65-F5344CB8AC3E}">
        <p14:creationId xmlns:p14="http://schemas.microsoft.com/office/powerpoint/2010/main" val="1291238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Super fast removal of existing scale</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11</a:t>
            </a:fld>
            <a:endParaRPr lang="de-DE"/>
          </a:p>
        </p:txBody>
      </p:sp>
      <p:sp>
        <p:nvSpPr>
          <p:cNvPr id="3" name="Rectangle 2"/>
          <p:cNvSpPr/>
          <p:nvPr/>
        </p:nvSpPr>
        <p:spPr>
          <a:xfrm>
            <a:off x="3307080" y="1447276"/>
            <a:ext cx="5577839" cy="400110"/>
          </a:xfrm>
          <a:prstGeom prst="rect">
            <a:avLst/>
          </a:prstGeom>
        </p:spPr>
        <p:txBody>
          <a:bodyPr wrap="square">
            <a:spAutoFit/>
          </a:bodyPr>
          <a:lstStyle/>
          <a:p>
            <a:pPr algn="just"/>
            <a:r>
              <a:rPr lang="de-DE" sz="2000" b="1" dirty="0">
                <a:solidFill>
                  <a:srgbClr val="759CC9"/>
                </a:solidFill>
                <a:latin typeface="Square721 BT" panose="020B0504020202060204" pitchFamily="34" charset="0"/>
              </a:rPr>
              <a:t>FILTERSORB SP3 </a:t>
            </a:r>
            <a:r>
              <a:rPr lang="de-DE" sz="2000" b="1" dirty="0">
                <a:latin typeface="Square721 BT" panose="020B0504020202060204" pitchFamily="34" charset="0"/>
              </a:rPr>
              <a:t>+ </a:t>
            </a:r>
            <a:r>
              <a:rPr lang="de-DE" sz="2000" b="1" dirty="0">
                <a:solidFill>
                  <a:schemeClr val="accent2">
                    <a:lumMod val="50000"/>
                  </a:schemeClr>
                </a:solidFill>
                <a:latin typeface="Square721 BT" panose="020B0504020202060204" pitchFamily="34" charset="0"/>
              </a:rPr>
              <a:t>I-SOFT DESCALER</a:t>
            </a:r>
          </a:p>
        </p:txBody>
      </p:sp>
      <p:sp>
        <p:nvSpPr>
          <p:cNvPr id="6" name="Rectangle 5"/>
          <p:cNvSpPr/>
          <p:nvPr/>
        </p:nvSpPr>
        <p:spPr>
          <a:xfrm>
            <a:off x="838200" y="2014958"/>
            <a:ext cx="10728960" cy="707886"/>
          </a:xfrm>
          <a:prstGeom prst="rect">
            <a:avLst/>
          </a:prstGeom>
        </p:spPr>
        <p:txBody>
          <a:bodyPr wrap="square">
            <a:spAutoFit/>
          </a:bodyPr>
          <a:lstStyle/>
          <a:p>
            <a:pPr algn="just"/>
            <a:r>
              <a:rPr lang="en-US" sz="2000" dirty="0">
                <a:latin typeface="Square721 BT" panose="020B0504020202060204" pitchFamily="34" charset="0"/>
              </a:rPr>
              <a:t>To descale the Heat Exchangers, Cooling towers, condensers or any other systems </a:t>
            </a:r>
            <a:r>
              <a:rPr lang="en-US" sz="2000" b="1" dirty="0">
                <a:latin typeface="Square721 BT" panose="020B0504020202060204" pitchFamily="34" charset="0"/>
              </a:rPr>
              <a:t>WITHOUT STOPPING PLANT/ PROCESS which is ON-LINE DESCALING</a:t>
            </a:r>
            <a:endParaRPr lang="de-DE" sz="2000" b="1" dirty="0">
              <a:latin typeface="Square721 BT" panose="020B0504020202060204" pitchFamily="34" charset="0"/>
            </a:endParaRPr>
          </a:p>
        </p:txBody>
      </p:sp>
      <p:sp>
        <p:nvSpPr>
          <p:cNvPr id="7" name="Rectangle 6"/>
          <p:cNvSpPr/>
          <p:nvPr/>
        </p:nvSpPr>
        <p:spPr>
          <a:xfrm>
            <a:off x="838200" y="2929537"/>
            <a:ext cx="12017556" cy="707886"/>
          </a:xfrm>
          <a:prstGeom prst="rect">
            <a:avLst/>
          </a:prstGeom>
        </p:spPr>
        <p:txBody>
          <a:bodyPr wrap="square">
            <a:spAutoFit/>
          </a:bodyPr>
          <a:lstStyle/>
          <a:p>
            <a:pPr algn="just"/>
            <a:r>
              <a:rPr lang="en-US" sz="2000" b="1" dirty="0">
                <a:solidFill>
                  <a:schemeClr val="accent2">
                    <a:lumMod val="50000"/>
                  </a:schemeClr>
                </a:solidFill>
                <a:latin typeface="Square721 BT" panose="020B0504020202060204" pitchFamily="34" charset="0"/>
              </a:rPr>
              <a:t>ISOFT – DESCALER </a:t>
            </a:r>
            <a:r>
              <a:rPr lang="en-US" sz="2000" dirty="0">
                <a:latin typeface="Square721 BT" panose="020B0504020202060204" pitchFamily="34" charset="0"/>
              </a:rPr>
              <a:t>(Click here: see detail on this link)</a:t>
            </a:r>
          </a:p>
          <a:p>
            <a:pPr algn="just"/>
            <a:endParaRPr lang="en-US" sz="2000" dirty="0">
              <a:latin typeface="Square721 BT" panose="020B0504020202060204" pitchFamily="34" charset="0"/>
            </a:endParaRPr>
          </a:p>
        </p:txBody>
      </p:sp>
      <p:sp>
        <p:nvSpPr>
          <p:cNvPr id="8" name="Rectangle 7"/>
          <p:cNvSpPr/>
          <p:nvPr/>
        </p:nvSpPr>
        <p:spPr>
          <a:xfrm>
            <a:off x="731519" y="4282210"/>
            <a:ext cx="10728960" cy="2246769"/>
          </a:xfrm>
          <a:prstGeom prst="rect">
            <a:avLst/>
          </a:prstGeom>
        </p:spPr>
        <p:txBody>
          <a:bodyPr wrap="square">
            <a:spAutoFit/>
          </a:bodyPr>
          <a:lstStyle/>
          <a:p>
            <a:pPr marL="342900" indent="-342900" algn="just">
              <a:buFont typeface="+mj-lt"/>
              <a:buAutoNum type="arabicPeriod"/>
            </a:pPr>
            <a:r>
              <a:rPr lang="en-US" sz="2000" dirty="0">
                <a:latin typeface="Square721 BT" panose="020B0504020202060204" pitchFamily="34" charset="0"/>
              </a:rPr>
              <a:t>Quantity required is very less because of Instant powder I-SOFT DESCALER. Can be used for hardest scale and heaviest depositions of both scale and silica.</a:t>
            </a:r>
          </a:p>
          <a:p>
            <a:pPr marL="457200" indent="-457200" algn="just">
              <a:buFont typeface="+mj-lt"/>
              <a:buAutoNum type="arabicPeriod"/>
            </a:pPr>
            <a:endParaRPr lang="en-US" sz="2000" dirty="0">
              <a:latin typeface="Square721 BT" panose="020B0504020202060204" pitchFamily="34" charset="0"/>
            </a:endParaRPr>
          </a:p>
          <a:p>
            <a:pPr marL="342900" indent="-342900" algn="just">
              <a:buFont typeface="+mj-lt"/>
              <a:buAutoNum type="arabicPeriod"/>
            </a:pPr>
            <a:r>
              <a:rPr lang="en-US" sz="2000" dirty="0">
                <a:latin typeface="Square721 BT" panose="020B0504020202060204" pitchFamily="34" charset="0"/>
              </a:rPr>
              <a:t>Can be closed directly after FILTERSORB SP3 system into heat exchangers, cooling towers, condensers which are without stooping the plant or process.</a:t>
            </a:r>
          </a:p>
          <a:p>
            <a:pPr marL="457200" indent="-457200" algn="just">
              <a:buFont typeface="+mj-lt"/>
              <a:buAutoNum type="arabicPeriod"/>
            </a:pPr>
            <a:endParaRPr lang="en-US" sz="2000" dirty="0">
              <a:latin typeface="Square721 BT" panose="020B0504020202060204" pitchFamily="34" charset="0"/>
            </a:endParaRPr>
          </a:p>
          <a:p>
            <a:pPr marL="342900" indent="-342900" algn="just">
              <a:buFont typeface="+mj-lt"/>
              <a:buAutoNum type="arabicPeriod"/>
            </a:pPr>
            <a:r>
              <a:rPr lang="en-US" sz="2000" dirty="0">
                <a:latin typeface="Square721 BT" panose="020B0504020202060204" pitchFamily="34" charset="0"/>
              </a:rPr>
              <a:t>I-SOFT DESCALER offers the highest corrosion protection on metals.</a:t>
            </a:r>
            <a:endParaRPr lang="de-DE" sz="2000" dirty="0">
              <a:latin typeface="Square721 BT" panose="020B0504020202060204" pitchFamily="34" charset="0"/>
            </a:endParaRPr>
          </a:p>
        </p:txBody>
      </p:sp>
      <p:sp>
        <p:nvSpPr>
          <p:cNvPr id="9" name="Rectangle 8"/>
          <p:cNvSpPr/>
          <p:nvPr/>
        </p:nvSpPr>
        <p:spPr>
          <a:xfrm>
            <a:off x="838200" y="3759761"/>
            <a:ext cx="7528560" cy="400110"/>
          </a:xfrm>
          <a:prstGeom prst="rect">
            <a:avLst/>
          </a:prstGeom>
        </p:spPr>
        <p:txBody>
          <a:bodyPr wrap="square">
            <a:spAutoFit/>
          </a:bodyPr>
          <a:lstStyle/>
          <a:p>
            <a:pPr algn="just"/>
            <a:r>
              <a:rPr lang="en-US" sz="2000" b="1" dirty="0">
                <a:latin typeface="Square721 BT" panose="020B0504020202060204" pitchFamily="34" charset="0"/>
              </a:rPr>
              <a:t>Most effective, safest and most economical </a:t>
            </a:r>
            <a:r>
              <a:rPr lang="en-US" sz="2000" b="1" dirty="0" err="1">
                <a:latin typeface="Square721 BT" panose="020B0504020202060204" pitchFamily="34" charset="0"/>
              </a:rPr>
              <a:t>descalant</a:t>
            </a:r>
            <a:r>
              <a:rPr lang="en-US" sz="2000" b="1" dirty="0">
                <a:latin typeface="Square721 BT" panose="020B0504020202060204" pitchFamily="34" charset="0"/>
              </a:rPr>
              <a:t>. </a:t>
            </a:r>
            <a:endParaRPr lang="de-DE" sz="2000" b="1" dirty="0">
              <a:latin typeface="Square721 BT" panose="020B0504020202060204" pitchFamily="34" charset="0"/>
            </a:endParaRPr>
          </a:p>
        </p:txBody>
      </p:sp>
    </p:spTree>
    <p:extLst>
      <p:ext uri="{BB962C8B-B14F-4D97-AF65-F5344CB8AC3E}">
        <p14:creationId xmlns:p14="http://schemas.microsoft.com/office/powerpoint/2010/main" val="984357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Scale removal= Lower energy costs</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pPr algn="just"/>
            <a:fld id="{DFE5D2CA-3354-46DE-9FAD-FDD45211DBD7}" type="slidenum">
              <a:rPr lang="de-DE" sz="1800" smtClean="0">
                <a:latin typeface="Square721 BT" panose="020B0504020202060204" pitchFamily="34" charset="0"/>
              </a:rPr>
              <a:pPr algn="just"/>
              <a:t>12</a:t>
            </a:fld>
            <a:endParaRPr lang="de-DE" sz="1800">
              <a:latin typeface="Square721 BT" panose="020B0504020202060204" pitchFamily="34" charset="0"/>
            </a:endParaRPr>
          </a:p>
        </p:txBody>
      </p:sp>
      <p:sp>
        <p:nvSpPr>
          <p:cNvPr id="6" name="Title 1"/>
          <p:cNvSpPr txBox="1">
            <a:spLocks/>
          </p:cNvSpPr>
          <p:nvPr/>
        </p:nvSpPr>
        <p:spPr>
          <a:xfrm>
            <a:off x="838200" y="269795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800" b="1" dirty="0">
                <a:latin typeface="Square721 BT" panose="020B0504020202060204" pitchFamily="34" charset="0"/>
              </a:rPr>
              <a:t>Most Ideal for: On-Line Cleaning</a:t>
            </a:r>
          </a:p>
        </p:txBody>
      </p:sp>
      <p:sp>
        <p:nvSpPr>
          <p:cNvPr id="3" name="Rectangle 2"/>
          <p:cNvSpPr/>
          <p:nvPr/>
        </p:nvSpPr>
        <p:spPr>
          <a:xfrm>
            <a:off x="838200" y="1421744"/>
            <a:ext cx="10515600" cy="1477328"/>
          </a:xfrm>
          <a:prstGeom prst="rect">
            <a:avLst/>
          </a:prstGeom>
        </p:spPr>
        <p:txBody>
          <a:bodyPr wrap="square">
            <a:spAutoFit/>
          </a:bodyPr>
          <a:lstStyle/>
          <a:p>
            <a:pPr marL="342900" indent="-342900" algn="just">
              <a:lnSpc>
                <a:spcPct val="150000"/>
              </a:lnSpc>
              <a:buFont typeface="Wingdings" panose="05000000000000000000" pitchFamily="2" charset="2"/>
              <a:buChar char="ü"/>
            </a:pPr>
            <a:r>
              <a:rPr lang="en-US" sz="2000" b="1" dirty="0">
                <a:latin typeface="Square721 BT" panose="020B0504020202060204" pitchFamily="34" charset="0"/>
              </a:rPr>
              <a:t>Safe</a:t>
            </a:r>
            <a:r>
              <a:rPr lang="en-US" sz="2000" dirty="0">
                <a:latin typeface="Square721 BT" panose="020B0504020202060204" pitchFamily="34" charset="0"/>
              </a:rPr>
              <a:t>:	won’t harm environments and workers</a:t>
            </a:r>
          </a:p>
          <a:p>
            <a:pPr marL="342900" indent="-342900" algn="just">
              <a:lnSpc>
                <a:spcPct val="150000"/>
              </a:lnSpc>
              <a:buFont typeface="Wingdings" panose="05000000000000000000" pitchFamily="2" charset="2"/>
              <a:buChar char="ü"/>
            </a:pPr>
            <a:r>
              <a:rPr lang="en-US" sz="2000" b="1" dirty="0">
                <a:latin typeface="Square721 BT" panose="020B0504020202060204" pitchFamily="34" charset="0"/>
              </a:rPr>
              <a:t>Fast</a:t>
            </a:r>
            <a:r>
              <a:rPr lang="en-US" sz="2000" dirty="0">
                <a:latin typeface="Square721 BT" panose="020B0504020202060204" pitchFamily="34" charset="0"/>
              </a:rPr>
              <a:t>:	Equipment is cleaned in few days without stopping the process 			because of 	its powerful detergent and penetrating agents.</a:t>
            </a:r>
            <a:endParaRPr lang="de-DE" sz="2000" dirty="0">
              <a:latin typeface="Square721 BT" panose="020B0504020202060204" pitchFamily="34" charset="0"/>
            </a:endParaRPr>
          </a:p>
        </p:txBody>
      </p:sp>
      <p:sp>
        <p:nvSpPr>
          <p:cNvPr id="7" name="Rectangle 6"/>
          <p:cNvSpPr/>
          <p:nvPr/>
        </p:nvSpPr>
        <p:spPr>
          <a:xfrm>
            <a:off x="838200" y="3613843"/>
            <a:ext cx="2394373" cy="2031325"/>
          </a:xfrm>
          <a:prstGeom prst="rect">
            <a:avLst/>
          </a:prstGeom>
        </p:spPr>
        <p:txBody>
          <a:bodyPr wrap="none">
            <a:spAutoFit/>
          </a:bodyPr>
          <a:lstStyle/>
          <a:p>
            <a:pPr algn="just"/>
            <a:r>
              <a:rPr lang="de-DE" b="1" dirty="0">
                <a:latin typeface="Square721 BT" panose="020B0504020202060204" pitchFamily="34" charset="0"/>
              </a:rPr>
              <a:t>Can be used in:</a:t>
            </a:r>
          </a:p>
          <a:p>
            <a:pPr algn="just"/>
            <a:endParaRPr lang="de-DE" dirty="0">
              <a:latin typeface="Square721 BT" panose="020B0504020202060204" pitchFamily="34" charset="0"/>
            </a:endParaRPr>
          </a:p>
          <a:p>
            <a:pPr marL="285750" indent="-285750" algn="just">
              <a:buFont typeface="Arial" panose="020B0604020202020204" pitchFamily="34" charset="0"/>
              <a:buChar char="•"/>
            </a:pPr>
            <a:r>
              <a:rPr lang="de-DE" dirty="0">
                <a:latin typeface="Square721 BT" panose="020B0504020202060204" pitchFamily="34" charset="0"/>
              </a:rPr>
              <a:t>Heat Exchangers</a:t>
            </a:r>
          </a:p>
          <a:p>
            <a:pPr marL="285750" indent="-285750" algn="just">
              <a:buFont typeface="Arial" panose="020B0604020202020204" pitchFamily="34" charset="0"/>
              <a:buChar char="•"/>
            </a:pPr>
            <a:r>
              <a:rPr lang="de-DE" dirty="0">
                <a:latin typeface="Square721 BT" panose="020B0504020202060204" pitchFamily="34" charset="0"/>
              </a:rPr>
              <a:t>Cooling Towers</a:t>
            </a:r>
          </a:p>
          <a:p>
            <a:pPr marL="285750" indent="-285750" algn="just">
              <a:buFont typeface="Arial" panose="020B0604020202020204" pitchFamily="34" charset="0"/>
              <a:buChar char="•"/>
            </a:pPr>
            <a:r>
              <a:rPr lang="de-DE" dirty="0">
                <a:latin typeface="Square721 BT" panose="020B0504020202060204" pitchFamily="34" charset="0"/>
              </a:rPr>
              <a:t>Chillers</a:t>
            </a:r>
          </a:p>
          <a:p>
            <a:pPr marL="285750" indent="-285750" algn="just">
              <a:buFont typeface="Arial" panose="020B0604020202020204" pitchFamily="34" charset="0"/>
              <a:buChar char="•"/>
            </a:pPr>
            <a:r>
              <a:rPr lang="de-DE" dirty="0">
                <a:latin typeface="Square721 BT" panose="020B0504020202060204" pitchFamily="34" charset="0"/>
              </a:rPr>
              <a:t>Condensers</a:t>
            </a:r>
          </a:p>
          <a:p>
            <a:pPr marL="285750" indent="-285750" algn="just">
              <a:buFont typeface="Arial" panose="020B0604020202020204" pitchFamily="34" charset="0"/>
              <a:buChar char="•"/>
            </a:pPr>
            <a:r>
              <a:rPr lang="de-DE" dirty="0">
                <a:latin typeface="Square721 BT" panose="020B0504020202060204" pitchFamily="34" charset="0"/>
              </a:rPr>
              <a:t>Water Systems</a:t>
            </a:r>
          </a:p>
        </p:txBody>
      </p:sp>
      <p:sp>
        <p:nvSpPr>
          <p:cNvPr id="8" name="Rectangle 7"/>
          <p:cNvSpPr/>
          <p:nvPr/>
        </p:nvSpPr>
        <p:spPr>
          <a:xfrm>
            <a:off x="3484908" y="3613843"/>
            <a:ext cx="1963008" cy="2308324"/>
          </a:xfrm>
          <a:prstGeom prst="rect">
            <a:avLst/>
          </a:prstGeom>
        </p:spPr>
        <p:txBody>
          <a:bodyPr wrap="square">
            <a:spAutoFit/>
          </a:bodyPr>
          <a:lstStyle/>
          <a:p>
            <a:pPr algn="just"/>
            <a:r>
              <a:rPr lang="de-DE" b="1" dirty="0">
                <a:latin typeface="Square721 BT" panose="020B0504020202060204" pitchFamily="34" charset="0"/>
              </a:rPr>
              <a:t>Safe on:</a:t>
            </a:r>
          </a:p>
          <a:p>
            <a:pPr algn="just"/>
            <a:endParaRPr lang="de-DE" dirty="0">
              <a:latin typeface="Square721 BT" panose="020B0504020202060204" pitchFamily="34" charset="0"/>
            </a:endParaRPr>
          </a:p>
          <a:p>
            <a:pPr marL="285750" indent="-285750" algn="just">
              <a:buFont typeface="Wingdings" panose="05000000000000000000" pitchFamily="2" charset="2"/>
              <a:buChar char="ü"/>
            </a:pPr>
            <a:r>
              <a:rPr lang="de-DE" dirty="0">
                <a:latin typeface="Square721 BT" panose="020B0504020202060204" pitchFamily="34" charset="0"/>
              </a:rPr>
              <a:t>Steel</a:t>
            </a:r>
          </a:p>
          <a:p>
            <a:pPr marL="285750" indent="-285750" algn="just">
              <a:buFont typeface="Wingdings" panose="05000000000000000000" pitchFamily="2" charset="2"/>
              <a:buChar char="ü"/>
            </a:pPr>
            <a:r>
              <a:rPr lang="de-DE" dirty="0">
                <a:latin typeface="Square721 BT" panose="020B0504020202060204" pitchFamily="34" charset="0"/>
              </a:rPr>
              <a:t>Copper</a:t>
            </a:r>
          </a:p>
          <a:p>
            <a:pPr marL="285750" indent="-285750" algn="just">
              <a:buFont typeface="Wingdings" panose="05000000000000000000" pitchFamily="2" charset="2"/>
              <a:buChar char="ü"/>
            </a:pPr>
            <a:r>
              <a:rPr lang="de-DE" dirty="0">
                <a:latin typeface="Square721 BT" panose="020B0504020202060204" pitchFamily="34" charset="0"/>
              </a:rPr>
              <a:t>Iron</a:t>
            </a:r>
          </a:p>
          <a:p>
            <a:pPr marL="285750" indent="-285750" algn="just">
              <a:buFont typeface="Wingdings" panose="05000000000000000000" pitchFamily="2" charset="2"/>
              <a:buChar char="ü"/>
            </a:pPr>
            <a:r>
              <a:rPr lang="de-DE" dirty="0">
                <a:latin typeface="Square721 BT" panose="020B0504020202060204" pitchFamily="34" charset="0"/>
              </a:rPr>
              <a:t>Plastic</a:t>
            </a:r>
          </a:p>
          <a:p>
            <a:pPr marL="285750" indent="-285750" algn="just">
              <a:buFont typeface="Wingdings" panose="05000000000000000000" pitchFamily="2" charset="2"/>
              <a:buChar char="ü"/>
            </a:pPr>
            <a:r>
              <a:rPr lang="de-DE" dirty="0">
                <a:latin typeface="Square721 BT" panose="020B0504020202060204" pitchFamily="34" charset="0"/>
              </a:rPr>
              <a:t>Brass</a:t>
            </a:r>
          </a:p>
          <a:p>
            <a:pPr marL="285750" indent="-285750" algn="just">
              <a:buFont typeface="Wingdings" panose="05000000000000000000" pitchFamily="2" charset="2"/>
              <a:buChar char="ü"/>
            </a:pPr>
            <a:r>
              <a:rPr lang="de-DE" dirty="0">
                <a:latin typeface="Square721 BT" panose="020B0504020202060204" pitchFamily="34" charset="0"/>
              </a:rPr>
              <a:t>Rubber</a:t>
            </a:r>
          </a:p>
        </p:txBody>
      </p:sp>
      <p:sp>
        <p:nvSpPr>
          <p:cNvPr id="9" name="Rectangle 8"/>
          <p:cNvSpPr/>
          <p:nvPr/>
        </p:nvSpPr>
        <p:spPr>
          <a:xfrm>
            <a:off x="5404644" y="5329811"/>
            <a:ext cx="6096000" cy="1477328"/>
          </a:xfrm>
          <a:prstGeom prst="rect">
            <a:avLst/>
          </a:prstGeom>
        </p:spPr>
        <p:txBody>
          <a:bodyPr>
            <a:spAutoFit/>
          </a:bodyPr>
          <a:lstStyle/>
          <a:p>
            <a:pPr algn="just"/>
            <a:r>
              <a:rPr lang="en-US" dirty="0">
                <a:latin typeface="Square721 BT" panose="020B0504020202060204" pitchFamily="34" charset="0"/>
              </a:rPr>
              <a:t>For 24 hours complete </a:t>
            </a:r>
          </a:p>
          <a:p>
            <a:pPr algn="just"/>
            <a:r>
              <a:rPr lang="en-US" dirty="0">
                <a:latin typeface="Square721 BT" panose="020B0504020202060204" pitchFamily="34" charset="0"/>
              </a:rPr>
              <a:t>Descaling</a:t>
            </a:r>
          </a:p>
          <a:p>
            <a:pPr algn="just"/>
            <a:r>
              <a:rPr lang="en-US" dirty="0">
                <a:latin typeface="Square721 BT" panose="020B0504020202060204" pitchFamily="34" charset="0"/>
              </a:rPr>
              <a:t>Use </a:t>
            </a:r>
            <a:r>
              <a:rPr lang="en-US" dirty="0" err="1">
                <a:latin typeface="Square721 BT" panose="020B0504020202060204" pitchFamily="34" charset="0"/>
              </a:rPr>
              <a:t>i</a:t>
            </a:r>
            <a:r>
              <a:rPr lang="en-US" dirty="0">
                <a:latin typeface="Square721 BT" panose="020B0504020202060204" pitchFamily="34" charset="0"/>
              </a:rPr>
              <a:t>-soft- </a:t>
            </a:r>
            <a:r>
              <a:rPr lang="en-US" dirty="0" err="1">
                <a:latin typeface="Square721 BT" panose="020B0504020202060204" pitchFamily="34" charset="0"/>
              </a:rPr>
              <a:t>descaler</a:t>
            </a:r>
            <a:endParaRPr lang="en-US" dirty="0">
              <a:latin typeface="Square721 BT" panose="020B0504020202060204" pitchFamily="34" charset="0"/>
            </a:endParaRPr>
          </a:p>
          <a:p>
            <a:pPr algn="just"/>
            <a:r>
              <a:rPr lang="en-US" dirty="0">
                <a:latin typeface="Square721 BT" panose="020B0504020202060204" pitchFamily="34" charset="0"/>
              </a:rPr>
              <a:t>World’s safest and most effective  </a:t>
            </a:r>
          </a:p>
          <a:p>
            <a:pPr algn="just"/>
            <a:r>
              <a:rPr lang="en-US" dirty="0" err="1">
                <a:latin typeface="Square721 BT" panose="020B0504020202060204" pitchFamily="34" charset="0"/>
              </a:rPr>
              <a:t>Descaler</a:t>
            </a:r>
            <a:endParaRPr lang="de-DE" dirty="0">
              <a:latin typeface="Square721 BT" panose="020B0504020202060204" pitchFamily="34" charset="0"/>
            </a:endParaRPr>
          </a:p>
        </p:txBody>
      </p:sp>
      <p:sp>
        <p:nvSpPr>
          <p:cNvPr id="10" name="Rectangle 9"/>
          <p:cNvSpPr/>
          <p:nvPr/>
        </p:nvSpPr>
        <p:spPr>
          <a:xfrm>
            <a:off x="5250218" y="3559749"/>
            <a:ext cx="5138779" cy="646331"/>
          </a:xfrm>
          <a:prstGeom prst="rect">
            <a:avLst/>
          </a:prstGeom>
        </p:spPr>
        <p:txBody>
          <a:bodyPr wrap="none">
            <a:spAutoFit/>
          </a:bodyPr>
          <a:lstStyle/>
          <a:p>
            <a:pPr algn="just"/>
            <a:r>
              <a:rPr lang="en-US" b="1" dirty="0">
                <a:latin typeface="Square721 BT" panose="020B0504020202060204" pitchFamily="34" charset="0"/>
              </a:rPr>
              <a:t>Packaging</a:t>
            </a:r>
            <a:r>
              <a:rPr lang="en-US" dirty="0">
                <a:latin typeface="Square721 BT" panose="020B0504020202060204" pitchFamily="34" charset="0"/>
              </a:rPr>
              <a:t>:  </a:t>
            </a:r>
          </a:p>
          <a:p>
            <a:pPr algn="just"/>
            <a:r>
              <a:rPr lang="en-US" dirty="0">
                <a:latin typeface="Square721 BT" panose="020B0504020202060204" pitchFamily="34" charset="0"/>
              </a:rPr>
              <a:t>I-SOFT® DESCALER (ISD) is packed in 1 kg, </a:t>
            </a:r>
            <a:endParaRPr lang="de-DE" dirty="0">
              <a:latin typeface="Square721 BT" panose="020B0504020202060204" pitchFamily="34" charset="0"/>
            </a:endParaRPr>
          </a:p>
        </p:txBody>
      </p:sp>
      <p:sp>
        <p:nvSpPr>
          <p:cNvPr id="11" name="Rectangle 10"/>
          <p:cNvSpPr/>
          <p:nvPr/>
        </p:nvSpPr>
        <p:spPr>
          <a:xfrm>
            <a:off x="8381716" y="4444840"/>
            <a:ext cx="2007281" cy="369332"/>
          </a:xfrm>
          <a:prstGeom prst="rect">
            <a:avLst/>
          </a:prstGeom>
        </p:spPr>
        <p:txBody>
          <a:bodyPr wrap="none">
            <a:spAutoFit/>
          </a:bodyPr>
          <a:lstStyle/>
          <a:p>
            <a:pPr algn="just"/>
            <a:r>
              <a:rPr lang="de-DE" dirty="0">
                <a:latin typeface="Square721 BT" panose="020B0504020202060204" pitchFamily="34" charset="0"/>
              </a:rPr>
              <a:t>or 60 kg drums </a:t>
            </a:r>
          </a:p>
        </p:txBody>
      </p:sp>
      <p:sp>
        <p:nvSpPr>
          <p:cNvPr id="12" name="Rectangle 11"/>
          <p:cNvSpPr/>
          <p:nvPr/>
        </p:nvSpPr>
        <p:spPr>
          <a:xfrm>
            <a:off x="5438000" y="4398553"/>
            <a:ext cx="1279517" cy="646331"/>
          </a:xfrm>
          <a:prstGeom prst="rect">
            <a:avLst/>
          </a:prstGeom>
        </p:spPr>
        <p:txBody>
          <a:bodyPr wrap="none">
            <a:spAutoFit/>
          </a:bodyPr>
          <a:lstStyle/>
          <a:p>
            <a:pPr algn="just"/>
            <a:r>
              <a:rPr lang="en-US" dirty="0">
                <a:latin typeface="Square721 BT" panose="020B0504020202060204" pitchFamily="34" charset="0"/>
              </a:rPr>
              <a:t>2 kg and </a:t>
            </a:r>
          </a:p>
          <a:p>
            <a:pPr algn="just"/>
            <a:r>
              <a:rPr lang="en-US" dirty="0">
                <a:latin typeface="Square721 BT" panose="020B0504020202060204" pitchFamily="34" charset="0"/>
              </a:rPr>
              <a:t>5 kg bags</a:t>
            </a:r>
            <a:endParaRPr lang="de-DE" dirty="0">
              <a:latin typeface="Square721 BT" panose="020B0504020202060204" pitchFamily="34" charset="0"/>
            </a:endParaRPr>
          </a:p>
        </p:txBody>
      </p:sp>
      <p:pic>
        <p:nvPicPr>
          <p:cNvPr id="13" name="Picture 12"/>
          <p:cNvPicPr>
            <a:picLocks noChangeAspect="1"/>
          </p:cNvPicPr>
          <p:nvPr/>
        </p:nvPicPr>
        <p:blipFill>
          <a:blip r:embed="rId4"/>
          <a:stretch>
            <a:fillRect/>
          </a:stretch>
        </p:blipFill>
        <p:spPr>
          <a:xfrm>
            <a:off x="6707601" y="4188716"/>
            <a:ext cx="1077811" cy="1250912"/>
          </a:xfrm>
          <a:prstGeom prst="rect">
            <a:avLst/>
          </a:prstGeom>
        </p:spPr>
      </p:pic>
      <p:pic>
        <p:nvPicPr>
          <p:cNvPr id="14" name="Picture 13"/>
          <p:cNvPicPr>
            <a:picLocks noChangeAspect="1"/>
          </p:cNvPicPr>
          <p:nvPr/>
        </p:nvPicPr>
        <p:blipFill>
          <a:blip r:embed="rId5"/>
          <a:stretch>
            <a:fillRect/>
          </a:stretch>
        </p:blipFill>
        <p:spPr>
          <a:xfrm>
            <a:off x="10358828" y="4066765"/>
            <a:ext cx="1252945" cy="2031766"/>
          </a:xfrm>
          <a:prstGeom prst="rect">
            <a:avLst/>
          </a:prstGeom>
        </p:spPr>
      </p:pic>
      <p:sp>
        <p:nvSpPr>
          <p:cNvPr id="15" name="Rectangle 14"/>
          <p:cNvSpPr/>
          <p:nvPr/>
        </p:nvSpPr>
        <p:spPr>
          <a:xfrm>
            <a:off x="137513" y="6118567"/>
            <a:ext cx="4378981" cy="661463"/>
          </a:xfrm>
          <a:prstGeom prst="rect">
            <a:avLst/>
          </a:prstGeom>
        </p:spPr>
        <p:txBody>
          <a:bodyPr wrap="square">
            <a:spAutoFit/>
          </a:bodyPr>
          <a:lstStyle/>
          <a:p>
            <a:pPr marR="55370" algn="ctr">
              <a:lnSpc>
                <a:spcPct val="150000"/>
              </a:lnSpc>
            </a:pPr>
            <a:r>
              <a:rPr lang="de-DE" sz="2800" b="1" dirty="0">
                <a:latin typeface="Square721 BT" panose="020B0504020202060204" pitchFamily="34" charset="0"/>
              </a:rPr>
              <a:t>Thanks for reading!</a:t>
            </a:r>
          </a:p>
        </p:txBody>
      </p:sp>
      <p:sp>
        <p:nvSpPr>
          <p:cNvPr id="16" name="Rectangle 15"/>
          <p:cNvSpPr/>
          <p:nvPr/>
        </p:nvSpPr>
        <p:spPr>
          <a:xfrm>
            <a:off x="1169250" y="5922167"/>
            <a:ext cx="2315507" cy="461665"/>
          </a:xfrm>
          <a:prstGeom prst="rect">
            <a:avLst/>
          </a:prstGeom>
        </p:spPr>
        <p:txBody>
          <a:bodyPr wrap="none">
            <a:spAutoFit/>
          </a:bodyPr>
          <a:lstStyle/>
          <a:p>
            <a:pPr marR="55370" algn="ctr"/>
            <a:r>
              <a:rPr lang="de-DE" sz="2400" dirty="0">
                <a:latin typeface="Square721 BT" panose="020B0504020202060204" pitchFamily="34" charset="0"/>
              </a:rPr>
              <a:t>End of </a:t>
            </a:r>
            <a:r>
              <a:rPr lang="de-DE" sz="2400">
                <a:latin typeface="Square721 BT" panose="020B0504020202060204" pitchFamily="34" charset="0"/>
              </a:rPr>
              <a:t>Part V</a:t>
            </a:r>
            <a:endParaRPr lang="de-DE" sz="2400" dirty="0">
              <a:latin typeface="Square721 BT" panose="020B0504020202060204" pitchFamily="34" charset="0"/>
            </a:endParaRPr>
          </a:p>
        </p:txBody>
      </p:sp>
    </p:spTree>
    <p:extLst>
      <p:ext uri="{BB962C8B-B14F-4D97-AF65-F5344CB8AC3E}">
        <p14:creationId xmlns:p14="http://schemas.microsoft.com/office/powerpoint/2010/main" val="1836932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6552" b="7065"/>
          <a:stretch/>
        </p:blipFill>
        <p:spPr>
          <a:xfrm>
            <a:off x="2694079" y="0"/>
            <a:ext cx="6776131" cy="6858000"/>
          </a:xfrm>
          <a:prstGeom prst="rect">
            <a:avLst/>
          </a:prstGeom>
        </p:spPr>
      </p:pic>
      <p:sp>
        <p:nvSpPr>
          <p:cNvPr id="4" name="Slide Number Placeholder 3"/>
          <p:cNvSpPr>
            <a:spLocks noGrp="1"/>
          </p:cNvSpPr>
          <p:nvPr>
            <p:ph type="sldNum" sz="quarter" idx="12"/>
          </p:nvPr>
        </p:nvSpPr>
        <p:spPr/>
        <p:txBody>
          <a:bodyPr/>
          <a:lstStyle/>
          <a:p>
            <a:fld id="{DFE5D2CA-3354-46DE-9FAD-FDD45211DBD7}" type="slidenum">
              <a:rPr lang="de-DE" smtClean="0"/>
              <a:t>13</a:t>
            </a:fld>
            <a:endParaRPr lang="de-DE"/>
          </a:p>
        </p:txBody>
      </p:sp>
      <p:sp>
        <p:nvSpPr>
          <p:cNvPr id="5" name="Title 1"/>
          <p:cNvSpPr txBox="1">
            <a:spLocks/>
          </p:cNvSpPr>
          <p:nvPr/>
        </p:nvSpPr>
        <p:spPr>
          <a:xfrm>
            <a:off x="3214256" y="2964086"/>
            <a:ext cx="5735782" cy="9705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de-DE" sz="2800" dirty="0"/>
            </a:br>
            <a:r>
              <a:rPr lang="de-DE" sz="2800" dirty="0">
                <a:latin typeface="Square721 BT" panose="020B0504020202060204" pitchFamily="34" charset="0"/>
              </a:rPr>
              <a:t>Fahrlachstraße 14</a:t>
            </a:r>
            <a:br>
              <a:rPr lang="de-DE" sz="2800" dirty="0">
                <a:latin typeface="Square721 BT" panose="020B0504020202060204" pitchFamily="34" charset="0"/>
              </a:rPr>
            </a:br>
            <a:r>
              <a:rPr lang="de-DE" sz="2800" dirty="0">
                <a:latin typeface="Square721 BT" panose="020B0504020202060204" pitchFamily="34" charset="0"/>
              </a:rPr>
              <a:t>68165 Mannheim </a:t>
            </a:r>
            <a:br>
              <a:rPr lang="de-DE" sz="2800" dirty="0">
                <a:latin typeface="Square721 BT" panose="020B0504020202060204" pitchFamily="34" charset="0"/>
              </a:rPr>
            </a:br>
            <a:r>
              <a:rPr lang="de-DE" sz="2800" dirty="0">
                <a:latin typeface="Square721 BT" panose="020B0504020202060204" pitchFamily="34" charset="0"/>
              </a:rPr>
              <a:t>Germany</a:t>
            </a:r>
          </a:p>
        </p:txBody>
      </p:sp>
      <p:sp>
        <p:nvSpPr>
          <p:cNvPr id="6" name="TextBox 5"/>
          <p:cNvSpPr txBox="1"/>
          <p:nvPr/>
        </p:nvSpPr>
        <p:spPr>
          <a:xfrm>
            <a:off x="3920836" y="4683824"/>
            <a:ext cx="4322619" cy="923330"/>
          </a:xfrm>
          <a:prstGeom prst="rect">
            <a:avLst/>
          </a:prstGeom>
          <a:noFill/>
        </p:spPr>
        <p:txBody>
          <a:bodyPr wrap="square" rtlCol="0">
            <a:spAutoFit/>
          </a:bodyPr>
          <a:lstStyle/>
          <a:p>
            <a:pPr algn="ctr"/>
            <a:r>
              <a:rPr lang="de-DE" dirty="0">
                <a:latin typeface="Square721 BT" panose="020B0504020202060204" pitchFamily="34" charset="0"/>
              </a:rPr>
              <a:t>www.watchwater.de</a:t>
            </a:r>
          </a:p>
          <a:p>
            <a:pPr algn="ctr"/>
            <a:r>
              <a:rPr lang="de-DE" dirty="0">
                <a:latin typeface="Square721 BT" panose="020B0504020202060204" pitchFamily="34" charset="0"/>
                <a:hlinkClick r:id="rId3"/>
              </a:rPr>
              <a:t>info@watchwater.de</a:t>
            </a:r>
            <a:endParaRPr lang="de-DE" dirty="0">
              <a:latin typeface="Square721 BT" panose="020B0504020202060204" pitchFamily="34" charset="0"/>
            </a:endParaRPr>
          </a:p>
          <a:p>
            <a:pPr algn="ctr"/>
            <a:r>
              <a:rPr lang="de-DE" dirty="0">
                <a:latin typeface="Square721 BT" panose="020B0504020202060204" pitchFamily="34" charset="0"/>
              </a:rPr>
              <a:t>+49 (o)621 87951-0</a:t>
            </a:r>
          </a:p>
        </p:txBody>
      </p:sp>
      <p:sp>
        <p:nvSpPr>
          <p:cNvPr id="7" name="TextBox 6"/>
          <p:cNvSpPr txBox="1"/>
          <p:nvPr/>
        </p:nvSpPr>
        <p:spPr>
          <a:xfrm>
            <a:off x="3214256" y="2262261"/>
            <a:ext cx="5832762" cy="584775"/>
          </a:xfrm>
          <a:prstGeom prst="rect">
            <a:avLst/>
          </a:prstGeom>
          <a:noFill/>
        </p:spPr>
        <p:txBody>
          <a:bodyPr wrap="square" rtlCol="0">
            <a:spAutoFit/>
          </a:bodyPr>
          <a:lstStyle/>
          <a:p>
            <a:pPr algn="ctr"/>
            <a:r>
              <a:rPr lang="de-DE" sz="3200" b="1" dirty="0">
                <a:latin typeface="Square721 BT" panose="020B0504020202060204" pitchFamily="34" charset="0"/>
              </a:rPr>
              <a:t>Watch Water</a:t>
            </a:r>
            <a:r>
              <a:rPr lang="de-DE" sz="3200" b="1" dirty="0">
                <a:latin typeface="Square721 BT" panose="020B0504020202060204" pitchFamily="34" charset="0"/>
                <a:sym typeface="Symbol" panose="05050102010706020507" pitchFamily="18" charset="2"/>
              </a:rPr>
              <a:t></a:t>
            </a:r>
            <a:r>
              <a:rPr lang="de-DE" sz="3200" b="1" dirty="0">
                <a:latin typeface="Square721 BT" panose="020B0504020202060204" pitchFamily="34" charset="0"/>
              </a:rPr>
              <a:t> GmbH</a:t>
            </a:r>
          </a:p>
        </p:txBody>
      </p:sp>
      <p:pic>
        <p:nvPicPr>
          <p:cNvPr id="8" name="Picture 7"/>
          <p:cNvPicPr>
            <a:picLocks noChangeAspect="1"/>
          </p:cNvPicPr>
          <p:nvPr/>
        </p:nvPicPr>
        <p:blipFill>
          <a:blip r:embed="rId4"/>
          <a:stretch>
            <a:fillRect/>
          </a:stretch>
        </p:blipFill>
        <p:spPr>
          <a:xfrm>
            <a:off x="3956593" y="678260"/>
            <a:ext cx="4348087" cy="1466951"/>
          </a:xfrm>
          <a:prstGeom prst="rect">
            <a:avLst/>
          </a:prstGeom>
        </p:spPr>
      </p:pic>
    </p:spTree>
    <p:extLst>
      <p:ext uri="{BB962C8B-B14F-4D97-AF65-F5344CB8AC3E}">
        <p14:creationId xmlns:p14="http://schemas.microsoft.com/office/powerpoint/2010/main" val="7143673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1259</Words>
  <Application>Microsoft Office PowerPoint</Application>
  <PresentationFormat>Widescreen</PresentationFormat>
  <Paragraphs>127</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Calibri Light</vt:lpstr>
      <vt:lpstr>Square721 BT</vt:lpstr>
      <vt:lpstr>Symbol</vt:lpstr>
      <vt:lpstr>Times New Roman</vt:lpstr>
      <vt:lpstr>Wingdings</vt:lpstr>
      <vt:lpstr>Office Theme</vt:lpstr>
      <vt:lpstr>FilterSorb SP3 </vt:lpstr>
      <vt:lpstr>On-line Cleaning and Removal of Hard Scale </vt:lpstr>
      <vt:lpstr>Application of FILTERSORB SP3 Systems to Dissolve the Line Scale On-line</vt:lpstr>
      <vt:lpstr>Introduction</vt:lpstr>
      <vt:lpstr>Hard and Soft Water</vt:lpstr>
      <vt:lpstr>Why Huge Problems</vt:lpstr>
      <vt:lpstr>Why Huge Problems (continued...)</vt:lpstr>
      <vt:lpstr>The Chemestry</vt:lpstr>
      <vt:lpstr>The Chemestry</vt:lpstr>
      <vt:lpstr>Benefits of FILTERSPORB SP3 Systems</vt:lpstr>
      <vt:lpstr>Super fast removal of existing scale</vt:lpstr>
      <vt:lpstr>Scale removal= Lower energy costs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Gudrun Röck</dc:creator>
  <cp:lastModifiedBy>Ellen Gudrun Röck</cp:lastModifiedBy>
  <cp:revision>19</cp:revision>
  <dcterms:created xsi:type="dcterms:W3CDTF">2016-10-21T09:15:04Z</dcterms:created>
  <dcterms:modified xsi:type="dcterms:W3CDTF">2016-11-04T08:36:15Z</dcterms:modified>
</cp:coreProperties>
</file>