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
  </p:notesMasterIdLst>
  <p:handoutMasterIdLst>
    <p:handoutMasterId r:id="rId9"/>
  </p:handoutMasterIdLst>
  <p:sldIdLst>
    <p:sldId id="256" r:id="rId2"/>
    <p:sldId id="257" r:id="rId3"/>
    <p:sldId id="260" r:id="rId4"/>
    <p:sldId id="261" r:id="rId5"/>
    <p:sldId id="262" r:id="rId6"/>
    <p:sldId id="259" r:id="rId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89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42" d="100"/>
          <a:sy n="42" d="100"/>
        </p:scale>
        <p:origin x="3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2BAE99-C2AB-4853-84F4-8CB51AADF158}" type="datetimeFigureOut">
              <a:rPr lang="de-DE" smtClean="0"/>
              <a:t>04.11.2016</a:t>
            </a:fld>
            <a:endParaRPr lang="de-D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30DF9E-D1EE-45F7-89BC-EBB4852781C0}" type="slidenum">
              <a:rPr lang="de-DE" smtClean="0"/>
              <a:t>‹#›</a:t>
            </a:fld>
            <a:endParaRPr lang="de-DE"/>
          </a:p>
        </p:txBody>
      </p:sp>
    </p:spTree>
    <p:extLst>
      <p:ext uri="{BB962C8B-B14F-4D97-AF65-F5344CB8AC3E}">
        <p14:creationId xmlns:p14="http://schemas.microsoft.com/office/powerpoint/2010/main" val="3796632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2ADD63-C0A5-47F1-8849-9E9BFABD624F}" type="datetimeFigureOut">
              <a:rPr lang="de-DE" smtClean="0"/>
              <a:t>04.11.2016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A6C6A-E7A1-4FAE-BA85-6E1380BE2063}" type="slidenum">
              <a:rPr lang="de-DE" smtClean="0"/>
              <a:t>‹#›</a:t>
            </a:fld>
            <a:endParaRPr lang="de-DE"/>
          </a:p>
        </p:txBody>
      </p:sp>
    </p:spTree>
    <p:extLst>
      <p:ext uri="{BB962C8B-B14F-4D97-AF65-F5344CB8AC3E}">
        <p14:creationId xmlns:p14="http://schemas.microsoft.com/office/powerpoint/2010/main" val="38641732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p:cNvSpPr>
            <a:spLocks noGrp="1"/>
          </p:cNvSpPr>
          <p:nvPr>
            <p:ph type="dt" sz="half" idx="10"/>
          </p:nvPr>
        </p:nvSpPr>
        <p:spPr/>
        <p:txBody>
          <a:bodyPr/>
          <a:lstStyle/>
          <a:p>
            <a:fld id="{37B1D222-D791-4316-B2CB-EC689D539AAD}"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902709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D8B69AFB-4FC0-44BE-B99D-F6A676C2CCD2}"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2722512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E2C09F-EDCD-4905-BDD9-FC6C3E639BF7}"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933764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p:cNvSpPr>
            <a:spLocks noGrp="1"/>
          </p:cNvSpPr>
          <p:nvPr>
            <p:ph type="dt" sz="half" idx="10"/>
          </p:nvPr>
        </p:nvSpPr>
        <p:spPr/>
        <p:txBody>
          <a:bodyPr/>
          <a:lstStyle/>
          <a:p>
            <a:fld id="{AEC34302-BD13-4878-B1BE-4EC923B9F581}" type="datetime1">
              <a:rPr lang="de-DE" smtClean="0"/>
              <a:t>04.11.2016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33409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p:cNvSpPr>
            <a:spLocks noGrp="1"/>
          </p:cNvSpPr>
          <p:nvPr>
            <p:ph type="dt" sz="half" idx="10"/>
          </p:nvPr>
        </p:nvSpPr>
        <p:spPr/>
        <p:txBody>
          <a:bodyPr/>
          <a:lstStyle/>
          <a:p>
            <a:fld id="{72495A4B-0ABC-4316-AB1C-78A30B237231}" type="datetime1">
              <a:rPr lang="de-DE" smtClean="0"/>
              <a:t>04.11.2016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635563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Date Placeholder 2"/>
          <p:cNvSpPr>
            <a:spLocks noGrp="1"/>
          </p:cNvSpPr>
          <p:nvPr>
            <p:ph type="dt" sz="half" idx="10"/>
          </p:nvPr>
        </p:nvSpPr>
        <p:spPr/>
        <p:txBody>
          <a:bodyPr/>
          <a:lstStyle/>
          <a:p>
            <a:fld id="{27579600-D760-41F5-BAE0-152919721E16}" type="datetime1">
              <a:rPr lang="de-DE" smtClean="0"/>
              <a:t>04.11.2016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260548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226816-D1DA-4ED6-9E05-09254C7D2758}" type="datetime1">
              <a:rPr lang="de-DE" smtClean="0"/>
              <a:t>04.11.2016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4002244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D6D2F2-ACDC-453A-ADE0-067DA4C3668D}" type="datetime1">
              <a:rPr lang="de-DE" smtClean="0"/>
              <a:t>04.11.2016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37333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EAE1852-8EB1-4846-B0C2-6BAC3EE400E6}" type="datetime1">
              <a:rPr lang="de-DE" smtClean="0"/>
              <a:t>04.11.2016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746963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00F39B69-CB4B-4DAE-9335-A7288078B8C5}"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3677358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8DEE7742-BBC4-49D2-B54D-A534FF42AFF5}" type="datetime1">
              <a:rPr lang="de-DE" smtClean="0"/>
              <a:t>04.11.2016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FE5D2CA-3354-46DE-9FAD-FDD45211DBD7}" type="slidenum">
              <a:rPr lang="de-DE" smtClean="0"/>
              <a:t>‹#›</a:t>
            </a:fld>
            <a:endParaRPr lang="de-DE"/>
          </a:p>
        </p:txBody>
      </p:sp>
    </p:spTree>
    <p:extLst>
      <p:ext uri="{BB962C8B-B14F-4D97-AF65-F5344CB8AC3E}">
        <p14:creationId xmlns:p14="http://schemas.microsoft.com/office/powerpoint/2010/main" val="105789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27625-5073-4887-AC4E-70202402134A}" type="datetime1">
              <a:rPr lang="de-DE" smtClean="0"/>
              <a:t>04.11.2016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E5D2CA-3354-46DE-9FAD-FDD45211DBD7}" type="slidenum">
              <a:rPr lang="de-DE" smtClean="0"/>
              <a:t>‹#›</a:t>
            </a:fld>
            <a:endParaRPr lang="de-DE"/>
          </a:p>
        </p:txBody>
      </p:sp>
    </p:spTree>
    <p:extLst>
      <p:ext uri="{BB962C8B-B14F-4D97-AF65-F5344CB8AC3E}">
        <p14:creationId xmlns:p14="http://schemas.microsoft.com/office/powerpoint/2010/main" val="2333705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atchwater.de/home/home.php" TargetMode="Externa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hyperlink" Target="mailto:info@watchwater.de" TargetMode="External"/><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l="7545" t="3432" r="1768"/>
          <a:stretch/>
        </p:blipFill>
        <p:spPr>
          <a:xfrm rot="16200000">
            <a:off x="134257" y="-134260"/>
            <a:ext cx="6858001" cy="7126516"/>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1</a:t>
            </a:fld>
            <a:endParaRPr lang="de-DE"/>
          </a:p>
        </p:txBody>
      </p:sp>
      <p:pic>
        <p:nvPicPr>
          <p:cNvPr id="6" name="Picture 5"/>
          <p:cNvPicPr>
            <a:picLocks noChangeAspect="1"/>
          </p:cNvPicPr>
          <p:nvPr/>
        </p:nvPicPr>
        <p:blipFill>
          <a:blip r:embed="rId3"/>
          <a:stretch>
            <a:fillRect/>
          </a:stretch>
        </p:blipFill>
        <p:spPr>
          <a:xfrm>
            <a:off x="352742" y="4752109"/>
            <a:ext cx="5826383" cy="1969366"/>
          </a:xfrm>
          <a:prstGeom prst="rect">
            <a:avLst/>
          </a:prstGeom>
        </p:spPr>
      </p:pic>
      <p:sp>
        <p:nvSpPr>
          <p:cNvPr id="7" name="Title 1"/>
          <p:cNvSpPr>
            <a:spLocks noGrp="1"/>
          </p:cNvSpPr>
          <p:nvPr>
            <p:ph type="ctrTitle"/>
          </p:nvPr>
        </p:nvSpPr>
        <p:spPr>
          <a:xfrm>
            <a:off x="1523999" y="1122363"/>
            <a:ext cx="10060491" cy="2387600"/>
          </a:xfrm>
        </p:spPr>
        <p:txBody>
          <a:bodyPr>
            <a:noAutofit/>
          </a:bodyPr>
          <a:lstStyle/>
          <a:p>
            <a:r>
              <a:rPr lang="de-DE" sz="9600" b="1" dirty="0">
                <a:latin typeface="Square721 BT" panose="020B0504020202060204" pitchFamily="34" charset="0"/>
              </a:rPr>
              <a:t>FilterSorb SP3 </a:t>
            </a:r>
            <a:endParaRPr lang="de-DE" sz="7200" b="1" dirty="0">
              <a:latin typeface="Square721 BT" panose="020B0504020202060204" pitchFamily="34" charset="0"/>
            </a:endParaRPr>
          </a:p>
        </p:txBody>
      </p:sp>
      <p:sp>
        <p:nvSpPr>
          <p:cNvPr id="8" name="Rectangle 7"/>
          <p:cNvSpPr/>
          <p:nvPr/>
        </p:nvSpPr>
        <p:spPr>
          <a:xfrm>
            <a:off x="2556199" y="3296421"/>
            <a:ext cx="9406742" cy="1569660"/>
          </a:xfrm>
          <a:prstGeom prst="rect">
            <a:avLst/>
          </a:prstGeom>
        </p:spPr>
        <p:txBody>
          <a:bodyPr wrap="none">
            <a:spAutoFit/>
          </a:bodyPr>
          <a:lstStyle/>
          <a:p>
            <a:pPr lvl="0"/>
            <a:r>
              <a:rPr lang="de-DE" sz="4800" dirty="0">
                <a:solidFill>
                  <a:prstClr val="black"/>
                </a:solidFill>
                <a:latin typeface="Square721 BT" panose="020B0504020202060204" pitchFamily="34" charset="0"/>
              </a:rPr>
              <a:t>Nucleation and Mineralization: </a:t>
            </a:r>
          </a:p>
          <a:p>
            <a:pPr lvl="0" algn="ctr"/>
            <a:r>
              <a:rPr lang="de-DE" sz="4800" dirty="0">
                <a:solidFill>
                  <a:prstClr val="black"/>
                </a:solidFill>
                <a:latin typeface="Square721 BT" panose="020B0504020202060204" pitchFamily="34" charset="0"/>
              </a:rPr>
              <a:t>Part VI</a:t>
            </a:r>
          </a:p>
        </p:txBody>
      </p:sp>
      <p:sp>
        <p:nvSpPr>
          <p:cNvPr id="9" name="TextBox 8"/>
          <p:cNvSpPr txBox="1"/>
          <p:nvPr/>
        </p:nvSpPr>
        <p:spPr>
          <a:xfrm>
            <a:off x="8610600" y="4752109"/>
            <a:ext cx="2973891" cy="461665"/>
          </a:xfrm>
          <a:prstGeom prst="rect">
            <a:avLst/>
          </a:prstGeom>
          <a:noFill/>
        </p:spPr>
        <p:txBody>
          <a:bodyPr wrap="none" rtlCol="0">
            <a:spAutoFit/>
          </a:bodyPr>
          <a:lstStyle/>
          <a:p>
            <a:r>
              <a:rPr lang="en-US" sz="2400" dirty="0">
                <a:latin typeface="Square721 BT" panose="020B0504020202060204" pitchFamily="34" charset="0"/>
              </a:rPr>
              <a:t>-by Deepak Chopra</a:t>
            </a:r>
            <a:endParaRPr lang="de-DE" sz="2400" dirty="0">
              <a:latin typeface="Square721 BT" panose="020B0504020202060204" pitchFamily="34" charset="0"/>
            </a:endParaRPr>
          </a:p>
        </p:txBody>
      </p:sp>
    </p:spTree>
    <p:extLst>
      <p:ext uri="{BB962C8B-B14F-4D97-AF65-F5344CB8AC3E}">
        <p14:creationId xmlns:p14="http://schemas.microsoft.com/office/powerpoint/2010/main" val="1763955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Calcium carbonate Nucleation and Mineralization</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2</a:t>
            </a:fld>
            <a:endParaRPr lang="de-DE"/>
          </a:p>
        </p:txBody>
      </p:sp>
      <p:sp>
        <p:nvSpPr>
          <p:cNvPr id="3" name="TextBox 2"/>
          <p:cNvSpPr txBox="1"/>
          <p:nvPr/>
        </p:nvSpPr>
        <p:spPr>
          <a:xfrm>
            <a:off x="2651743" y="1235668"/>
            <a:ext cx="5852160" cy="1015663"/>
          </a:xfrm>
          <a:prstGeom prst="rect">
            <a:avLst/>
          </a:prstGeom>
          <a:noFill/>
        </p:spPr>
        <p:txBody>
          <a:bodyPr wrap="square" rtlCol="0">
            <a:spAutoFit/>
          </a:bodyPr>
          <a:lstStyle/>
          <a:p>
            <a:pPr algn="ctr"/>
            <a:r>
              <a:rPr lang="en-US" sz="2000" dirty="0">
                <a:latin typeface="Square721 BT" panose="020B0504020202060204" pitchFamily="34" charset="0"/>
              </a:rPr>
              <a:t>For the formulation of CaCO3Precipitation</a:t>
            </a:r>
          </a:p>
          <a:p>
            <a:pPr algn="ctr"/>
            <a:r>
              <a:rPr lang="de-DE" sz="2000" dirty="0">
                <a:latin typeface="Square721 BT" panose="020B0504020202060204" pitchFamily="34" charset="0"/>
              </a:rPr>
              <a:t>On</a:t>
            </a:r>
          </a:p>
          <a:p>
            <a:pPr algn="ctr"/>
            <a:r>
              <a:rPr lang="en-US" sz="2000" b="1" dirty="0">
                <a:latin typeface="Square721 BT" panose="020B0504020202060204" pitchFamily="34" charset="0"/>
              </a:rPr>
              <a:t>Layered Double Coating (LDC) on -&gt; </a:t>
            </a:r>
          </a:p>
        </p:txBody>
      </p:sp>
      <p:sp>
        <p:nvSpPr>
          <p:cNvPr id="6" name="Rectangle 5"/>
          <p:cNvSpPr/>
          <p:nvPr/>
        </p:nvSpPr>
        <p:spPr>
          <a:xfrm>
            <a:off x="7983608" y="1414902"/>
            <a:ext cx="663964" cy="923330"/>
          </a:xfrm>
          <a:prstGeom prst="rect">
            <a:avLst/>
          </a:prstGeom>
          <a:noFill/>
        </p:spPr>
        <p:txBody>
          <a:bodyPr wrap="none" lIns="91440" tIns="45720" rIns="91440" bIns="45720">
            <a:spAutoFit/>
          </a:bodyPr>
          <a:lstStyle/>
          <a:p>
            <a:pPr algn="ctr"/>
            <a:r>
              <a:rPr lang="en-US" sz="5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S</a:t>
            </a:r>
          </a:p>
        </p:txBody>
      </p:sp>
      <p:sp>
        <p:nvSpPr>
          <p:cNvPr id="7" name="Rectangle 6"/>
          <p:cNvSpPr/>
          <p:nvPr/>
        </p:nvSpPr>
        <p:spPr>
          <a:xfrm>
            <a:off x="8280759" y="1718592"/>
            <a:ext cx="683200" cy="923330"/>
          </a:xfrm>
          <a:prstGeom prst="rect">
            <a:avLst/>
          </a:prstGeom>
          <a:noFill/>
        </p:spPr>
        <p:txBody>
          <a:bodyPr wrap="none" lIns="91440" tIns="45720" rIns="91440" bIns="45720">
            <a:spAutoFit/>
          </a:bodyPr>
          <a:lstStyle/>
          <a:p>
            <a:pPr algn="ctr"/>
            <a:r>
              <a:rPr lang="en-US" sz="5400" b="1" cap="none" spc="0" dirty="0">
                <a:ln w="28575">
                  <a:solidFill>
                    <a:srgbClr val="5189C9"/>
                  </a:solidFill>
                  <a:prstDash val="solid"/>
                </a:ln>
                <a:effectLst>
                  <a:outerShdw blurRad="38100" dist="22860" dir="5400000" algn="tl" rotWithShape="0">
                    <a:srgbClr val="000000">
                      <a:alpha val="30000"/>
                    </a:srgbClr>
                  </a:outerShdw>
                </a:effectLst>
                <a:latin typeface="Square721 BT" panose="020B0504020202060204" pitchFamily="34" charset="0"/>
              </a:rPr>
              <a:t>P</a:t>
            </a:r>
          </a:p>
        </p:txBody>
      </p:sp>
      <p:sp>
        <p:nvSpPr>
          <p:cNvPr id="9" name="Rectangle 8"/>
          <p:cNvSpPr/>
          <p:nvPr/>
        </p:nvSpPr>
        <p:spPr>
          <a:xfrm>
            <a:off x="8503903" y="1300097"/>
            <a:ext cx="668773" cy="923330"/>
          </a:xfrm>
          <a:prstGeom prst="rect">
            <a:avLst/>
          </a:prstGeom>
          <a:noFill/>
        </p:spPr>
        <p:txBody>
          <a:bodyPr wrap="none" lIns="91440" tIns="45720" rIns="91440" bIns="45720">
            <a:spAutoFit/>
          </a:bodyPr>
          <a:lstStyle/>
          <a:p>
            <a:pPr algn="ctr"/>
            <a:r>
              <a:rPr lang="en-US" sz="5400" b="1" cap="none" spc="0" dirty="0">
                <a:ln w="10160">
                  <a:solidFill>
                    <a:schemeClr val="accent5"/>
                  </a:solidFill>
                  <a:prstDash val="solid"/>
                </a:ln>
                <a:solidFill>
                  <a:srgbClr val="5189C9"/>
                </a:solidFill>
                <a:effectLst>
                  <a:outerShdw blurRad="38100" dist="22860" dir="5400000" algn="tl" rotWithShape="0">
                    <a:srgbClr val="000000">
                      <a:alpha val="30000"/>
                    </a:srgbClr>
                  </a:outerShdw>
                </a:effectLst>
                <a:latin typeface="Square721 BT" panose="020B0504020202060204" pitchFamily="34" charset="0"/>
              </a:rPr>
              <a:t>3</a:t>
            </a:r>
          </a:p>
        </p:txBody>
      </p:sp>
      <p:sp>
        <p:nvSpPr>
          <p:cNvPr id="10" name="Rectangle 9"/>
          <p:cNvSpPr/>
          <p:nvPr/>
        </p:nvSpPr>
        <p:spPr>
          <a:xfrm>
            <a:off x="720090" y="2197184"/>
            <a:ext cx="10751820" cy="4662815"/>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n-US" dirty="0">
                <a:latin typeface="Square721 BT" panose="020B0504020202060204" pitchFamily="34" charset="0"/>
              </a:rPr>
              <a:t>Glass coated beads optimize the rate of crystallization process, and this effect is the most efficient. The FILTERSORB SP3 is a polymer with the hydrophilic coating of ceramic which exert the ability to bind calcium as a nucleation site of CaCO3 precipitation.</a:t>
            </a:r>
          </a:p>
          <a:p>
            <a:pPr marL="285750" indent="-285750" algn="just">
              <a:lnSpc>
                <a:spcPct val="150000"/>
              </a:lnSpc>
              <a:buFont typeface="Arial" panose="020B0604020202020204" pitchFamily="34" charset="0"/>
              <a:buChar char="•"/>
            </a:pPr>
            <a:r>
              <a:rPr lang="en-US" dirty="0">
                <a:latin typeface="Square721 BT" panose="020B0504020202060204" pitchFamily="34" charset="0"/>
              </a:rPr>
              <a:t>The unique glass surface reduces the total surface area, as surface areas without coating is larger and nucleation and growth of crystal become almost impossible. Without layered double coating (LDC), </a:t>
            </a:r>
            <a:r>
              <a:rPr lang="en-US" dirty="0" err="1">
                <a:latin typeface="Square721 BT" panose="020B0504020202060204" pitchFamily="34" charset="0"/>
              </a:rPr>
              <a:t>vaterite</a:t>
            </a:r>
            <a:r>
              <a:rPr lang="en-US" dirty="0">
                <a:latin typeface="Square721 BT" panose="020B0504020202060204" pitchFamily="34" charset="0"/>
              </a:rPr>
              <a:t> phase transit into calcite form. Calcite leaving the solution results scale on all surfaces.</a:t>
            </a:r>
          </a:p>
          <a:p>
            <a:pPr marL="285750" indent="-285750" algn="just">
              <a:lnSpc>
                <a:spcPct val="150000"/>
              </a:lnSpc>
              <a:buFont typeface="Arial" panose="020B0604020202020204" pitchFamily="34" charset="0"/>
              <a:buChar char="•"/>
            </a:pPr>
            <a:r>
              <a:rPr lang="en-US" dirty="0">
                <a:latin typeface="Square721 BT" panose="020B0504020202060204" pitchFamily="34" charset="0"/>
              </a:rPr>
              <a:t>The Calcium carbonate crystals precipitates on the glass surface of SP3 are 80% Aragonite and 20% calcite. Without glass coating only Calcite phase can be formed. Glass surface inhibit the growth of crystal during the process resulting in formation of small particles (sub-micron crystals).</a:t>
            </a:r>
            <a:endParaRPr lang="de-DE" dirty="0">
              <a:latin typeface="Square721 BT" panose="020B0504020202060204" pitchFamily="34" charset="0"/>
            </a:endParaRPr>
          </a:p>
        </p:txBody>
      </p:sp>
    </p:spTree>
    <p:extLst>
      <p:ext uri="{BB962C8B-B14F-4D97-AF65-F5344CB8AC3E}">
        <p14:creationId xmlns:p14="http://schemas.microsoft.com/office/powerpoint/2010/main" val="3213325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Selective Nucleation</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3</a:t>
            </a:fld>
            <a:endParaRPr lang="de-DE"/>
          </a:p>
        </p:txBody>
      </p:sp>
      <p:sp>
        <p:nvSpPr>
          <p:cNvPr id="3" name="Rectangle 2"/>
          <p:cNvSpPr/>
          <p:nvPr/>
        </p:nvSpPr>
        <p:spPr>
          <a:xfrm>
            <a:off x="838200" y="5312662"/>
            <a:ext cx="10706100" cy="1477328"/>
          </a:xfrm>
          <a:prstGeom prst="rect">
            <a:avLst/>
          </a:prstGeom>
        </p:spPr>
        <p:txBody>
          <a:bodyPr wrap="square">
            <a:spAutoFit/>
          </a:bodyPr>
          <a:lstStyle/>
          <a:p>
            <a:pPr algn="just"/>
            <a:r>
              <a:rPr lang="en-US" dirty="0">
                <a:latin typeface="Square721 BT" panose="020B0504020202060204" pitchFamily="34" charset="0"/>
              </a:rPr>
              <a:t>This figure demonstrates crystallization of insoluble Calcium carbonate in the presence of glass layered double coating (LDC). The meta-stable aragonite phase is preferentially stabilized over the thermodynamically more stable calcite phase. Only in the presence of this insoluble surface such aragonite particles posses an unconventional “ROSETTE-LIKE” morphology.</a:t>
            </a:r>
            <a:endParaRPr lang="de-DE" dirty="0">
              <a:latin typeface="Square721 BT" panose="020B0504020202060204" pitchFamily="34" charset="0"/>
            </a:endParaRPr>
          </a:p>
        </p:txBody>
      </p:sp>
      <p:sp>
        <p:nvSpPr>
          <p:cNvPr id="6" name="Rectangle 5"/>
          <p:cNvSpPr/>
          <p:nvPr/>
        </p:nvSpPr>
        <p:spPr>
          <a:xfrm>
            <a:off x="838200" y="4389332"/>
            <a:ext cx="10515600" cy="923330"/>
          </a:xfrm>
          <a:prstGeom prst="rect">
            <a:avLst/>
          </a:prstGeom>
        </p:spPr>
        <p:txBody>
          <a:bodyPr wrap="square">
            <a:spAutoFit/>
          </a:bodyPr>
          <a:lstStyle/>
          <a:p>
            <a:r>
              <a:rPr lang="en-US" b="1" dirty="0">
                <a:latin typeface="Square721 BT" panose="020B0504020202060204" pitchFamily="34" charset="0"/>
              </a:rPr>
              <a:t>TIME SCALE:</a:t>
            </a:r>
          </a:p>
          <a:p>
            <a:r>
              <a:rPr lang="en-US" dirty="0">
                <a:latin typeface="Square721 BT" panose="020B0504020202060204" pitchFamily="34" charset="0"/>
              </a:rPr>
              <a:t>Fast crystallization processes have a greater tendency to form stable crystals than slow process</a:t>
            </a:r>
            <a:endParaRPr lang="de-DE" dirty="0">
              <a:latin typeface="Square721 BT" panose="020B0504020202060204" pitchFamily="34" charset="0"/>
            </a:endParaRPr>
          </a:p>
        </p:txBody>
      </p:sp>
      <p:pic>
        <p:nvPicPr>
          <p:cNvPr id="7" name="Picture 6"/>
          <p:cNvPicPr>
            <a:picLocks noChangeAspect="1"/>
          </p:cNvPicPr>
          <p:nvPr/>
        </p:nvPicPr>
        <p:blipFill>
          <a:blip r:embed="rId4"/>
          <a:stretch>
            <a:fillRect/>
          </a:stretch>
        </p:blipFill>
        <p:spPr>
          <a:xfrm>
            <a:off x="9462786" y="1234816"/>
            <a:ext cx="1710064" cy="1194536"/>
          </a:xfrm>
          <a:prstGeom prst="rect">
            <a:avLst/>
          </a:prstGeom>
        </p:spPr>
      </p:pic>
      <p:pic>
        <p:nvPicPr>
          <p:cNvPr id="8" name="Picture 7"/>
          <p:cNvPicPr>
            <a:picLocks noChangeAspect="1"/>
          </p:cNvPicPr>
          <p:nvPr/>
        </p:nvPicPr>
        <p:blipFill>
          <a:blip r:embed="rId5"/>
          <a:stretch>
            <a:fillRect/>
          </a:stretch>
        </p:blipFill>
        <p:spPr>
          <a:xfrm>
            <a:off x="9462786" y="2962249"/>
            <a:ext cx="1734603" cy="1211677"/>
          </a:xfrm>
          <a:prstGeom prst="rect">
            <a:avLst/>
          </a:prstGeom>
        </p:spPr>
      </p:pic>
      <p:sp>
        <p:nvSpPr>
          <p:cNvPr id="9" name="Oval 8"/>
          <p:cNvSpPr/>
          <p:nvPr/>
        </p:nvSpPr>
        <p:spPr>
          <a:xfrm>
            <a:off x="2908943" y="1681741"/>
            <a:ext cx="1965960" cy="1921192"/>
          </a:xfrm>
          <a:prstGeom prst="ellipse">
            <a:avLst/>
          </a:prstGeom>
          <a:gradFill flip="none" rotWithShape="1">
            <a:gsLst>
              <a:gs pos="0">
                <a:srgbClr val="5189C9">
                  <a:tint val="66000"/>
                  <a:satMod val="160000"/>
                </a:srgbClr>
              </a:gs>
              <a:gs pos="50000">
                <a:srgbClr val="5189C9">
                  <a:tint val="44500"/>
                  <a:satMod val="160000"/>
                </a:srgbClr>
              </a:gs>
              <a:gs pos="100000">
                <a:srgbClr val="5189C9">
                  <a:tint val="23500"/>
                  <a:satMod val="160000"/>
                </a:srgbClr>
              </a:gs>
            </a:gsLst>
            <a:lin ang="2700000" scaled="1"/>
            <a:tileRect/>
          </a:gradFill>
          <a:ln>
            <a:solidFill>
              <a:srgbClr val="5189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Oval 10"/>
          <p:cNvSpPr/>
          <p:nvPr/>
        </p:nvSpPr>
        <p:spPr>
          <a:xfrm>
            <a:off x="3020818" y="1818075"/>
            <a:ext cx="1742209" cy="1648524"/>
          </a:xfrm>
          <a:prstGeom prst="ellipse">
            <a:avLst/>
          </a:prstGeom>
          <a:gradFill flip="none" rotWithShape="1">
            <a:gsLst>
              <a:gs pos="0">
                <a:srgbClr val="5189C9">
                  <a:tint val="66000"/>
                  <a:satMod val="160000"/>
                </a:srgbClr>
              </a:gs>
              <a:gs pos="50000">
                <a:srgbClr val="5189C9">
                  <a:tint val="44500"/>
                  <a:satMod val="160000"/>
                </a:srgbClr>
              </a:gs>
              <a:gs pos="100000">
                <a:srgbClr val="5189C9">
                  <a:tint val="23500"/>
                  <a:satMod val="160000"/>
                </a:srgbClr>
              </a:gs>
            </a:gsLst>
            <a:lin ang="2700000" scaled="1"/>
            <a:tileRect/>
          </a:gradFill>
          <a:ln>
            <a:solidFill>
              <a:srgbClr val="5189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9" name="Rectangle 28"/>
          <p:cNvSpPr/>
          <p:nvPr/>
        </p:nvSpPr>
        <p:spPr>
          <a:xfrm>
            <a:off x="502873" y="1469376"/>
            <a:ext cx="2624245" cy="584775"/>
          </a:xfrm>
          <a:prstGeom prst="rect">
            <a:avLst/>
          </a:prstGeom>
        </p:spPr>
        <p:txBody>
          <a:bodyPr wrap="none">
            <a:spAutoFit/>
          </a:bodyPr>
          <a:lstStyle/>
          <a:p>
            <a:r>
              <a:rPr lang="en-US" dirty="0">
                <a:latin typeface="Square721 BT" panose="020B0504020202060204" pitchFamily="34" charset="0"/>
              </a:rPr>
              <a:t>Only Ceramic Polymer</a:t>
            </a:r>
          </a:p>
          <a:p>
            <a:r>
              <a:rPr lang="en-US" sz="1400" dirty="0">
                <a:latin typeface="Square721 BT" panose="020B0504020202060204" pitchFamily="34" charset="0"/>
              </a:rPr>
              <a:t>(competition products, TAC)</a:t>
            </a:r>
            <a:endParaRPr lang="de-DE" sz="1400" dirty="0">
              <a:latin typeface="Square721 BT" panose="020B0504020202060204" pitchFamily="34" charset="0"/>
            </a:endParaRPr>
          </a:p>
        </p:txBody>
      </p:sp>
      <p:cxnSp>
        <p:nvCxnSpPr>
          <p:cNvPr id="30" name="Straight Arrow Connector 29"/>
          <p:cNvCxnSpPr/>
          <p:nvPr/>
        </p:nvCxnSpPr>
        <p:spPr>
          <a:xfrm>
            <a:off x="2271620" y="2669860"/>
            <a:ext cx="491300" cy="1"/>
          </a:xfrm>
          <a:prstGeom prst="straightConnector1">
            <a:avLst/>
          </a:prstGeom>
          <a:ln w="38100" cap="flat" cmpd="sng" algn="ctr">
            <a:solidFill>
              <a:schemeClr val="accent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3" name="Rectangle 32"/>
          <p:cNvSpPr/>
          <p:nvPr/>
        </p:nvSpPr>
        <p:spPr>
          <a:xfrm>
            <a:off x="530143" y="2377474"/>
            <a:ext cx="1627177" cy="584775"/>
          </a:xfrm>
          <a:prstGeom prst="rect">
            <a:avLst/>
          </a:prstGeom>
        </p:spPr>
        <p:txBody>
          <a:bodyPr wrap="none">
            <a:spAutoFit/>
          </a:bodyPr>
          <a:lstStyle/>
          <a:p>
            <a:r>
              <a:rPr lang="de-DE" dirty="0">
                <a:latin typeface="Square721 BT" panose="020B0504020202060204" pitchFamily="34" charset="0"/>
              </a:rPr>
              <a:t>Ca(HCO</a:t>
            </a:r>
            <a:r>
              <a:rPr lang="de-DE" baseline="-25000" dirty="0">
                <a:latin typeface="Square721 BT" panose="020B0504020202060204" pitchFamily="34" charset="0"/>
              </a:rPr>
              <a:t>3</a:t>
            </a:r>
            <a:r>
              <a:rPr lang="de-DE" dirty="0">
                <a:latin typeface="Square721 BT" panose="020B0504020202060204" pitchFamily="34" charset="0"/>
              </a:rPr>
              <a:t>)</a:t>
            </a:r>
            <a:r>
              <a:rPr lang="de-DE" baseline="-25000" dirty="0">
                <a:latin typeface="Square721 BT" panose="020B0504020202060204" pitchFamily="34" charset="0"/>
              </a:rPr>
              <a:t>2</a:t>
            </a:r>
            <a:r>
              <a:rPr lang="de-DE" dirty="0">
                <a:latin typeface="Square721 BT" panose="020B0504020202060204" pitchFamily="34" charset="0"/>
              </a:rPr>
              <a:t> </a:t>
            </a:r>
          </a:p>
          <a:p>
            <a:r>
              <a:rPr lang="de-DE" sz="1400" dirty="0">
                <a:latin typeface="Square721 BT" panose="020B0504020202060204" pitchFamily="34" charset="0"/>
              </a:rPr>
              <a:t>Water Hardness</a:t>
            </a:r>
          </a:p>
        </p:txBody>
      </p:sp>
      <p:sp>
        <p:nvSpPr>
          <p:cNvPr id="34" name="Rectangle 33"/>
          <p:cNvSpPr/>
          <p:nvPr/>
        </p:nvSpPr>
        <p:spPr>
          <a:xfrm>
            <a:off x="505761" y="3403264"/>
            <a:ext cx="3050835" cy="584775"/>
          </a:xfrm>
          <a:prstGeom prst="rect">
            <a:avLst/>
          </a:prstGeom>
        </p:spPr>
        <p:txBody>
          <a:bodyPr wrap="none">
            <a:spAutoFit/>
          </a:bodyPr>
          <a:lstStyle/>
          <a:p>
            <a:r>
              <a:rPr lang="en-US" dirty="0">
                <a:latin typeface="Square721 BT" panose="020B0504020202060204" pitchFamily="34" charset="0"/>
              </a:rPr>
              <a:t>With Glass Coating (LDC)</a:t>
            </a:r>
          </a:p>
          <a:p>
            <a:r>
              <a:rPr lang="en-US" sz="1400" b="1" dirty="0">
                <a:solidFill>
                  <a:srgbClr val="5189C9"/>
                </a:solidFill>
                <a:latin typeface="Square721 BT" panose="020B0504020202060204" pitchFamily="34" charset="0"/>
              </a:rPr>
              <a:t>(FILTERSORB  SP3)</a:t>
            </a:r>
            <a:endParaRPr lang="de-DE" sz="1400" b="1" dirty="0">
              <a:solidFill>
                <a:srgbClr val="5189C9"/>
              </a:solidFill>
              <a:latin typeface="Square721 BT" panose="020B0504020202060204" pitchFamily="34" charset="0"/>
            </a:endParaRPr>
          </a:p>
        </p:txBody>
      </p:sp>
      <p:sp>
        <p:nvSpPr>
          <p:cNvPr id="37" name="Rectangle 36"/>
          <p:cNvSpPr/>
          <p:nvPr/>
        </p:nvSpPr>
        <p:spPr>
          <a:xfrm>
            <a:off x="5234940" y="982980"/>
            <a:ext cx="1442414" cy="3474720"/>
          </a:xfrm>
          <a:prstGeom prst="rect">
            <a:avLst/>
          </a:prstGeom>
          <a:gradFill flip="none" rotWithShape="1">
            <a:gsLst>
              <a:gs pos="0">
                <a:srgbClr val="5189C9">
                  <a:tint val="66000"/>
                  <a:satMod val="160000"/>
                </a:srgbClr>
              </a:gs>
              <a:gs pos="50000">
                <a:srgbClr val="5189C9">
                  <a:tint val="44500"/>
                  <a:satMod val="160000"/>
                </a:srgbClr>
              </a:gs>
              <a:gs pos="100000">
                <a:srgbClr val="5189C9">
                  <a:tint val="23500"/>
                  <a:satMod val="160000"/>
                </a:srgbClr>
              </a:gs>
            </a:gsLst>
            <a:path path="circle">
              <a:fillToRect l="50000" t="50000" r="50000" b="50000"/>
            </a:path>
            <a:tileRect/>
          </a:gradFill>
          <a:ln>
            <a:solidFill>
              <a:srgbClr val="5189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cxnSp>
        <p:nvCxnSpPr>
          <p:cNvPr id="19" name="Straight Arrow Connector 18"/>
          <p:cNvCxnSpPr>
            <a:stCxn id="9" idx="4"/>
            <a:endCxn id="8" idx="1"/>
          </p:cNvCxnSpPr>
          <p:nvPr/>
        </p:nvCxnSpPr>
        <p:spPr>
          <a:xfrm flipV="1">
            <a:off x="3891923" y="3568088"/>
            <a:ext cx="5570863" cy="34845"/>
          </a:xfrm>
          <a:prstGeom prst="straightConnector1">
            <a:avLst/>
          </a:prstGeom>
          <a:ln w="38100" cap="flat" cmpd="sng" algn="ctr">
            <a:solidFill>
              <a:schemeClr val="accent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3" name="Straight Arrow Connector 22"/>
          <p:cNvCxnSpPr>
            <a:stCxn id="11" idx="0"/>
            <a:endCxn id="7" idx="1"/>
          </p:cNvCxnSpPr>
          <p:nvPr/>
        </p:nvCxnSpPr>
        <p:spPr>
          <a:xfrm>
            <a:off x="3891923" y="1818075"/>
            <a:ext cx="5570863" cy="14009"/>
          </a:xfrm>
          <a:prstGeom prst="straightConnector1">
            <a:avLst/>
          </a:prstGeom>
          <a:ln w="38100" cap="flat" cmpd="sng" algn="ctr">
            <a:solidFill>
              <a:schemeClr val="accent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8" name="TextBox 37"/>
          <p:cNvSpPr txBox="1"/>
          <p:nvPr/>
        </p:nvSpPr>
        <p:spPr>
          <a:xfrm>
            <a:off x="5266879" y="1176794"/>
            <a:ext cx="1378536" cy="1077218"/>
          </a:xfrm>
          <a:prstGeom prst="rect">
            <a:avLst/>
          </a:prstGeom>
          <a:noFill/>
        </p:spPr>
        <p:txBody>
          <a:bodyPr wrap="square" rtlCol="0">
            <a:spAutoFit/>
          </a:bodyPr>
          <a:lstStyle/>
          <a:p>
            <a:pPr algn="ctr"/>
            <a:r>
              <a:rPr lang="de-DE" b="1" dirty="0">
                <a:latin typeface="Square721 BT" panose="020B0504020202060204" pitchFamily="34" charset="0"/>
              </a:rPr>
              <a:t>Vaterie</a:t>
            </a:r>
          </a:p>
          <a:p>
            <a:pPr algn="ctr"/>
            <a:r>
              <a:rPr lang="de-DE" b="1" dirty="0">
                <a:latin typeface="Square721 BT" panose="020B0504020202060204" pitchFamily="34" charset="0"/>
              </a:rPr>
              <a:t>+</a:t>
            </a:r>
          </a:p>
          <a:p>
            <a:pPr algn="ctr"/>
            <a:endParaRPr lang="de-DE" sz="1000" b="1" dirty="0">
              <a:latin typeface="Square721 BT" panose="020B0504020202060204" pitchFamily="34" charset="0"/>
            </a:endParaRPr>
          </a:p>
          <a:p>
            <a:pPr algn="ctr"/>
            <a:r>
              <a:rPr lang="de-DE" b="1" dirty="0">
                <a:latin typeface="Square721 BT" panose="020B0504020202060204" pitchFamily="34" charset="0"/>
              </a:rPr>
              <a:t>Calcite</a:t>
            </a:r>
          </a:p>
        </p:txBody>
      </p:sp>
      <p:sp>
        <p:nvSpPr>
          <p:cNvPr id="39" name="TextBox 38"/>
          <p:cNvSpPr txBox="1"/>
          <p:nvPr/>
        </p:nvSpPr>
        <p:spPr>
          <a:xfrm>
            <a:off x="5266879" y="2637476"/>
            <a:ext cx="1378536" cy="1631216"/>
          </a:xfrm>
          <a:prstGeom prst="rect">
            <a:avLst/>
          </a:prstGeom>
          <a:noFill/>
        </p:spPr>
        <p:txBody>
          <a:bodyPr wrap="square" rtlCol="0">
            <a:spAutoFit/>
          </a:bodyPr>
          <a:lstStyle/>
          <a:p>
            <a:pPr algn="ctr"/>
            <a:r>
              <a:rPr lang="de-DE" b="1" dirty="0">
                <a:latin typeface="Square721 BT" panose="020B0504020202060204" pitchFamily="34" charset="0"/>
              </a:rPr>
              <a:t>Vaterie</a:t>
            </a:r>
          </a:p>
          <a:p>
            <a:pPr algn="ctr"/>
            <a:r>
              <a:rPr lang="de-DE" b="1" dirty="0">
                <a:latin typeface="Square721 BT" panose="020B0504020202060204" pitchFamily="34" charset="0"/>
              </a:rPr>
              <a:t>+</a:t>
            </a:r>
          </a:p>
          <a:p>
            <a:pPr algn="ctr"/>
            <a:r>
              <a:rPr lang="de-DE" b="1" dirty="0">
                <a:latin typeface="Square721 BT" panose="020B0504020202060204" pitchFamily="34" charset="0"/>
              </a:rPr>
              <a:t>Aragonite</a:t>
            </a:r>
          </a:p>
          <a:p>
            <a:pPr algn="ctr"/>
            <a:endParaRPr lang="de-DE" sz="1000" b="1" dirty="0">
              <a:latin typeface="Square721 BT" panose="020B0504020202060204" pitchFamily="34" charset="0"/>
            </a:endParaRPr>
          </a:p>
          <a:p>
            <a:pPr algn="ctr"/>
            <a:r>
              <a:rPr lang="de-DE" b="1" dirty="0">
                <a:latin typeface="Square721 BT" panose="020B0504020202060204" pitchFamily="34" charset="0"/>
              </a:rPr>
              <a:t>+</a:t>
            </a:r>
          </a:p>
          <a:p>
            <a:pPr algn="ctr"/>
            <a:r>
              <a:rPr lang="de-DE" b="1" dirty="0">
                <a:latin typeface="Square721 BT" panose="020B0504020202060204" pitchFamily="34" charset="0"/>
              </a:rPr>
              <a:t>Calcite</a:t>
            </a:r>
          </a:p>
        </p:txBody>
      </p:sp>
      <p:sp>
        <p:nvSpPr>
          <p:cNvPr id="40" name="Rectangle 39"/>
          <p:cNvSpPr/>
          <p:nvPr/>
        </p:nvSpPr>
        <p:spPr>
          <a:xfrm>
            <a:off x="4240757" y="1459336"/>
            <a:ext cx="994183" cy="369332"/>
          </a:xfrm>
          <a:prstGeom prst="rect">
            <a:avLst/>
          </a:prstGeom>
        </p:spPr>
        <p:txBody>
          <a:bodyPr wrap="none">
            <a:spAutoFit/>
          </a:bodyPr>
          <a:lstStyle/>
          <a:p>
            <a:r>
              <a:rPr lang="de-DE" dirty="0">
                <a:latin typeface="Square721 BT" panose="020B0504020202060204" pitchFamily="34" charset="0"/>
              </a:rPr>
              <a:t>(3 Sec)</a:t>
            </a:r>
          </a:p>
        </p:txBody>
      </p:sp>
      <p:sp>
        <p:nvSpPr>
          <p:cNvPr id="41" name="Rectangle 40"/>
          <p:cNvSpPr/>
          <p:nvPr/>
        </p:nvSpPr>
        <p:spPr>
          <a:xfrm>
            <a:off x="4208818" y="3545654"/>
            <a:ext cx="994183" cy="369332"/>
          </a:xfrm>
          <a:prstGeom prst="rect">
            <a:avLst/>
          </a:prstGeom>
        </p:spPr>
        <p:txBody>
          <a:bodyPr wrap="none">
            <a:spAutoFit/>
          </a:bodyPr>
          <a:lstStyle/>
          <a:p>
            <a:r>
              <a:rPr lang="de-DE" dirty="0">
                <a:latin typeface="Square721 BT" panose="020B0504020202060204" pitchFamily="34" charset="0"/>
              </a:rPr>
              <a:t>(3 Sec)</a:t>
            </a:r>
          </a:p>
        </p:txBody>
      </p:sp>
      <p:sp>
        <p:nvSpPr>
          <p:cNvPr id="42" name="Rectangle 41"/>
          <p:cNvSpPr/>
          <p:nvPr/>
        </p:nvSpPr>
        <p:spPr>
          <a:xfrm>
            <a:off x="6812578" y="1161222"/>
            <a:ext cx="2029723" cy="646331"/>
          </a:xfrm>
          <a:prstGeom prst="rect">
            <a:avLst/>
          </a:prstGeom>
        </p:spPr>
        <p:txBody>
          <a:bodyPr wrap="none">
            <a:spAutoFit/>
          </a:bodyPr>
          <a:lstStyle/>
          <a:p>
            <a:r>
              <a:rPr lang="de-DE" dirty="0">
                <a:latin typeface="Square721 BT" panose="020B0504020202060204" pitchFamily="34" charset="0"/>
              </a:rPr>
              <a:t>Slow Process </a:t>
            </a:r>
          </a:p>
          <a:p>
            <a:r>
              <a:rPr lang="de-DE" dirty="0">
                <a:latin typeface="Square721 BT" panose="020B0504020202060204" pitchFamily="34" charset="0"/>
              </a:rPr>
              <a:t>( ~ 30 Seconds)</a:t>
            </a:r>
          </a:p>
        </p:txBody>
      </p:sp>
      <p:sp>
        <p:nvSpPr>
          <p:cNvPr id="43" name="Rectangle 42"/>
          <p:cNvSpPr/>
          <p:nvPr/>
        </p:nvSpPr>
        <p:spPr>
          <a:xfrm>
            <a:off x="6812578" y="2879284"/>
            <a:ext cx="2029723" cy="646331"/>
          </a:xfrm>
          <a:prstGeom prst="rect">
            <a:avLst/>
          </a:prstGeom>
        </p:spPr>
        <p:txBody>
          <a:bodyPr wrap="none">
            <a:spAutoFit/>
          </a:bodyPr>
          <a:lstStyle/>
          <a:p>
            <a:r>
              <a:rPr lang="de-DE" dirty="0">
                <a:latin typeface="Square721 BT" panose="020B0504020202060204" pitchFamily="34" charset="0"/>
              </a:rPr>
              <a:t>Fast Process </a:t>
            </a:r>
          </a:p>
          <a:p>
            <a:r>
              <a:rPr lang="de-DE" dirty="0">
                <a:latin typeface="Square721 BT" panose="020B0504020202060204" pitchFamily="34" charset="0"/>
              </a:rPr>
              <a:t>( ≤ 10 Seconds)</a:t>
            </a:r>
          </a:p>
        </p:txBody>
      </p:sp>
      <p:sp>
        <p:nvSpPr>
          <p:cNvPr id="44" name="Rectangle 43"/>
          <p:cNvSpPr/>
          <p:nvPr/>
        </p:nvSpPr>
        <p:spPr>
          <a:xfrm>
            <a:off x="6645415" y="3951939"/>
            <a:ext cx="2802370" cy="584775"/>
          </a:xfrm>
          <a:prstGeom prst="rect">
            <a:avLst/>
          </a:prstGeom>
        </p:spPr>
        <p:txBody>
          <a:bodyPr wrap="none">
            <a:spAutoFit/>
          </a:bodyPr>
          <a:lstStyle/>
          <a:p>
            <a:r>
              <a:rPr lang="de-DE" sz="1600" dirty="0">
                <a:latin typeface="Square721 BT" panose="020B0504020202060204" pitchFamily="34" charset="0"/>
              </a:rPr>
              <a:t>Intermediate/meta-stable </a:t>
            </a:r>
          </a:p>
          <a:p>
            <a:r>
              <a:rPr lang="de-DE" sz="1600" dirty="0">
                <a:latin typeface="Square721 BT" panose="020B0504020202060204" pitchFamily="34" charset="0"/>
              </a:rPr>
              <a:t>phase</a:t>
            </a:r>
          </a:p>
        </p:txBody>
      </p:sp>
      <p:sp>
        <p:nvSpPr>
          <p:cNvPr id="45" name="Rectangle 44"/>
          <p:cNvSpPr/>
          <p:nvPr/>
        </p:nvSpPr>
        <p:spPr>
          <a:xfrm>
            <a:off x="9462786" y="2374024"/>
            <a:ext cx="1675459" cy="338554"/>
          </a:xfrm>
          <a:prstGeom prst="rect">
            <a:avLst/>
          </a:prstGeom>
        </p:spPr>
        <p:txBody>
          <a:bodyPr wrap="none">
            <a:spAutoFit/>
          </a:bodyPr>
          <a:lstStyle/>
          <a:p>
            <a:r>
              <a:rPr lang="de-DE" sz="1600" dirty="0">
                <a:latin typeface="Square721 BT" panose="020B0504020202060204" pitchFamily="34" charset="0"/>
              </a:rPr>
              <a:t>Calcite (100%)</a:t>
            </a:r>
          </a:p>
        </p:txBody>
      </p:sp>
      <p:sp>
        <p:nvSpPr>
          <p:cNvPr id="46" name="Rectangle 45"/>
          <p:cNvSpPr/>
          <p:nvPr/>
        </p:nvSpPr>
        <p:spPr>
          <a:xfrm>
            <a:off x="9462786" y="4136257"/>
            <a:ext cx="1895071" cy="584775"/>
          </a:xfrm>
          <a:prstGeom prst="rect">
            <a:avLst/>
          </a:prstGeom>
        </p:spPr>
        <p:txBody>
          <a:bodyPr wrap="none">
            <a:spAutoFit/>
          </a:bodyPr>
          <a:lstStyle/>
          <a:p>
            <a:r>
              <a:rPr lang="de-DE" sz="1600" dirty="0">
                <a:latin typeface="Square721 BT" panose="020B0504020202060204" pitchFamily="34" charset="0"/>
              </a:rPr>
              <a:t>Aragonite (80%) </a:t>
            </a:r>
          </a:p>
          <a:p>
            <a:r>
              <a:rPr lang="de-DE" sz="1600" dirty="0">
                <a:latin typeface="Square721 BT" panose="020B0504020202060204" pitchFamily="34" charset="0"/>
              </a:rPr>
              <a:t>Calcite (20%)</a:t>
            </a:r>
          </a:p>
        </p:txBody>
      </p:sp>
    </p:spTree>
    <p:extLst>
      <p:ext uri="{BB962C8B-B14F-4D97-AF65-F5344CB8AC3E}">
        <p14:creationId xmlns:p14="http://schemas.microsoft.com/office/powerpoint/2010/main" val="1079994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Selective Nucleation </a:t>
            </a:r>
            <a:r>
              <a:rPr lang="de-DE" sz="2000" dirty="0">
                <a:latin typeface="Square721 BT" panose="020B0504020202060204" pitchFamily="34" charset="0"/>
              </a:rPr>
              <a:t>(continued...)</a:t>
            </a:r>
            <a:endParaRPr lang="de-DE" sz="2800" dirty="0">
              <a:latin typeface="Square721 BT" panose="020B0504020202060204" pitchFamily="34" charset="0"/>
            </a:endParaRP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p:txBody>
          <a:bodyPr/>
          <a:lstStyle/>
          <a:p>
            <a:fld id="{DFE5D2CA-3354-46DE-9FAD-FDD45211DBD7}" type="slidenum">
              <a:rPr lang="de-DE" smtClean="0"/>
              <a:t>4</a:t>
            </a:fld>
            <a:endParaRPr lang="de-DE"/>
          </a:p>
        </p:txBody>
      </p:sp>
      <p:sp>
        <p:nvSpPr>
          <p:cNvPr id="3" name="Rectangle 2"/>
          <p:cNvSpPr/>
          <p:nvPr/>
        </p:nvSpPr>
        <p:spPr>
          <a:xfrm>
            <a:off x="838200" y="1095944"/>
            <a:ext cx="10820400" cy="5909310"/>
          </a:xfrm>
          <a:prstGeom prst="rect">
            <a:avLst/>
          </a:prstGeom>
        </p:spPr>
        <p:txBody>
          <a:bodyPr wrap="square">
            <a:spAutoFit/>
          </a:bodyPr>
          <a:lstStyle/>
          <a:p>
            <a:pPr algn="just">
              <a:lnSpc>
                <a:spcPct val="150000"/>
              </a:lnSpc>
            </a:pPr>
            <a:r>
              <a:rPr lang="en-US" dirty="0">
                <a:latin typeface="Square721 BT" panose="020B0504020202060204" pitchFamily="34" charset="0"/>
              </a:rPr>
              <a:t>In all conventional surfaces without the LDC, intermediate stages of the crystallization, another meta-stable phase, </a:t>
            </a:r>
            <a:r>
              <a:rPr lang="en-US" dirty="0" err="1">
                <a:latin typeface="Square721 BT" panose="020B0504020202060204" pitchFamily="34" charset="0"/>
              </a:rPr>
              <a:t>vaterite</a:t>
            </a:r>
            <a:r>
              <a:rPr lang="en-US" dirty="0">
                <a:latin typeface="Square721 BT" panose="020B0504020202060204" pitchFamily="34" charset="0"/>
              </a:rPr>
              <a:t>, having a flaky-floret like crystallization which creates calcite scale. The presence of glass layer on the surface of ceramic polymer (LDC) is called selective nucleation of calcium carbonate.</a:t>
            </a:r>
          </a:p>
          <a:p>
            <a:pPr algn="just">
              <a:lnSpc>
                <a:spcPct val="150000"/>
              </a:lnSpc>
            </a:pPr>
            <a:r>
              <a:rPr lang="en-US" dirty="0">
                <a:latin typeface="Square721 BT" panose="020B0504020202060204" pitchFamily="34" charset="0"/>
              </a:rPr>
              <a:t>The role of “non-soluble” glass-ions in affecting the “polymorph selectivity” is many times better than ions based on Calcium hydroxide (Ca(OH)2) , leaching out of beads without such glass layered double coating.</a:t>
            </a:r>
          </a:p>
          <a:p>
            <a:pPr algn="just">
              <a:lnSpc>
                <a:spcPct val="150000"/>
              </a:lnSpc>
            </a:pPr>
            <a:r>
              <a:rPr lang="en-US" dirty="0">
                <a:latin typeface="Square721 BT" panose="020B0504020202060204" pitchFamily="34" charset="0"/>
              </a:rPr>
              <a:t>This is the first scale prevention media using LDC as an “insoluble inorganic material” to promote polymorph selectivity in calcium carbonate. This has a huge potential significance in Scale Prevention as well as descale with nucleation bio-mineralization.</a:t>
            </a:r>
          </a:p>
          <a:p>
            <a:pPr algn="just">
              <a:lnSpc>
                <a:spcPct val="150000"/>
              </a:lnSpc>
            </a:pPr>
            <a:r>
              <a:rPr lang="en-US" dirty="0">
                <a:latin typeface="Square721 BT" panose="020B0504020202060204" pitchFamily="34" charset="0"/>
              </a:rPr>
              <a:t>Biometric synthesis of calcium carbonate is called bio-mineralization process. However, to date, no other company in the world has obtained to create pure aragonite by transformation of calcium carbonate at room temperature.</a:t>
            </a:r>
          </a:p>
          <a:p>
            <a:pPr algn="ctr">
              <a:lnSpc>
                <a:spcPct val="150000"/>
              </a:lnSpc>
            </a:pPr>
            <a:r>
              <a:rPr lang="en-US" b="1" dirty="0">
                <a:latin typeface="Square721 BT" panose="020B0504020202060204" pitchFamily="34" charset="0"/>
              </a:rPr>
              <a:t>Only WATCH WATER </a:t>
            </a:r>
            <a:r>
              <a:rPr lang="en-US" b="1" dirty="0">
                <a:solidFill>
                  <a:srgbClr val="5189C9"/>
                </a:solidFill>
                <a:latin typeface="Square721 BT" panose="020B0504020202060204" pitchFamily="34" charset="0"/>
              </a:rPr>
              <a:t>SP3</a:t>
            </a:r>
            <a:r>
              <a:rPr lang="en-US" b="1" dirty="0">
                <a:latin typeface="Square721 BT" panose="020B0504020202060204" pitchFamily="34" charset="0"/>
              </a:rPr>
              <a:t> can obtain Pure Aragonite!</a:t>
            </a:r>
            <a:endParaRPr lang="de-DE" b="1" dirty="0">
              <a:latin typeface="Square721 BT" panose="020B0504020202060204" pitchFamily="34" charset="0"/>
            </a:endParaRPr>
          </a:p>
        </p:txBody>
      </p:sp>
    </p:spTree>
    <p:extLst>
      <p:ext uri="{BB962C8B-B14F-4D97-AF65-F5344CB8AC3E}">
        <p14:creationId xmlns:p14="http://schemas.microsoft.com/office/powerpoint/2010/main" val="2416331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2800" b="1" dirty="0">
                <a:latin typeface="Square721 BT" panose="020B0504020202060204" pitchFamily="34" charset="0"/>
              </a:rPr>
              <a:t>Conclusion</a:t>
            </a:r>
          </a:p>
        </p:txBody>
      </p:sp>
      <p:pic>
        <p:nvPicPr>
          <p:cNvPr id="4" name="Picture 3">
            <a:hlinkClick r:id="rId2"/>
          </p:cNvPr>
          <p:cNvPicPr>
            <a:picLocks noChangeAspect="1"/>
          </p:cNvPicPr>
          <p:nvPr/>
        </p:nvPicPr>
        <p:blipFill>
          <a:blip r:embed="rId3"/>
          <a:stretch>
            <a:fillRect/>
          </a:stretch>
        </p:blipFill>
        <p:spPr>
          <a:xfrm>
            <a:off x="9462786" y="365125"/>
            <a:ext cx="2511499" cy="845119"/>
          </a:xfrm>
          <a:prstGeom prst="rect">
            <a:avLst/>
          </a:prstGeom>
        </p:spPr>
      </p:pic>
      <p:sp>
        <p:nvSpPr>
          <p:cNvPr id="5" name="Slide Number Placeholder 4"/>
          <p:cNvSpPr>
            <a:spLocks noGrp="1"/>
          </p:cNvSpPr>
          <p:nvPr>
            <p:ph type="sldNum" sz="quarter" idx="12"/>
          </p:nvPr>
        </p:nvSpPr>
        <p:spPr>
          <a:xfrm>
            <a:off x="9999788" y="6318387"/>
            <a:ext cx="2743200" cy="365125"/>
          </a:xfrm>
        </p:spPr>
        <p:txBody>
          <a:bodyPr/>
          <a:lstStyle/>
          <a:p>
            <a:fld id="{DFE5D2CA-3354-46DE-9FAD-FDD45211DBD7}" type="slidenum">
              <a:rPr lang="de-DE" smtClean="0"/>
              <a:t>5</a:t>
            </a:fld>
            <a:endParaRPr lang="de-DE"/>
          </a:p>
        </p:txBody>
      </p:sp>
      <p:sp>
        <p:nvSpPr>
          <p:cNvPr id="3" name="Rectangle 2"/>
          <p:cNvSpPr/>
          <p:nvPr/>
        </p:nvSpPr>
        <p:spPr>
          <a:xfrm>
            <a:off x="838200" y="1121908"/>
            <a:ext cx="7551420" cy="2585323"/>
          </a:xfrm>
          <a:prstGeom prst="rect">
            <a:avLst/>
          </a:prstGeom>
        </p:spPr>
        <p:txBody>
          <a:bodyPr wrap="square">
            <a:spAutoFit/>
          </a:bodyPr>
          <a:lstStyle/>
          <a:p>
            <a:pPr algn="just">
              <a:lnSpc>
                <a:spcPct val="150000"/>
              </a:lnSpc>
            </a:pPr>
            <a:r>
              <a:rPr lang="en-US" dirty="0">
                <a:latin typeface="Square721 BT" panose="020B0504020202060204" pitchFamily="34" charset="0"/>
              </a:rPr>
              <a:t>Both Precipitation and Crystallization are based on the speed of the process and the amount of the media in a pressure vessel. More media makes more crystals, also the size of the CaCO3 solid particle produced related to the amount of SP3 media. Precipitation process usually begin at higher surface area and the second most important factor is smooth surface of LDC area.</a:t>
            </a:r>
            <a:endParaRPr lang="de-DE" dirty="0">
              <a:latin typeface="Square721 BT" panose="020B0504020202060204" pitchFamily="34" charset="0"/>
            </a:endParaRPr>
          </a:p>
        </p:txBody>
      </p:sp>
      <p:sp>
        <p:nvSpPr>
          <p:cNvPr id="6" name="Rectangle 5"/>
          <p:cNvSpPr/>
          <p:nvPr/>
        </p:nvSpPr>
        <p:spPr>
          <a:xfrm>
            <a:off x="838199" y="3525625"/>
            <a:ext cx="10915105" cy="2169825"/>
          </a:xfrm>
          <a:prstGeom prst="rect">
            <a:avLst/>
          </a:prstGeom>
        </p:spPr>
        <p:txBody>
          <a:bodyPr wrap="square">
            <a:spAutoFit/>
          </a:bodyPr>
          <a:lstStyle/>
          <a:p>
            <a:pPr algn="just">
              <a:lnSpc>
                <a:spcPct val="150000"/>
              </a:lnSpc>
            </a:pPr>
            <a:r>
              <a:rPr lang="en-US" dirty="0">
                <a:latin typeface="Square721 BT" panose="020B0504020202060204" pitchFamily="34" charset="0"/>
              </a:rPr>
              <a:t>Very important is rapid nucleation and growth of CaCO3 crystals. </a:t>
            </a:r>
          </a:p>
          <a:p>
            <a:pPr algn="just">
              <a:lnSpc>
                <a:spcPct val="150000"/>
              </a:lnSpc>
            </a:pPr>
            <a:r>
              <a:rPr lang="en-US" dirty="0">
                <a:latin typeface="Square721 BT" panose="020B0504020202060204" pitchFamily="34" charset="0"/>
              </a:rPr>
              <a:t>High surface without Glass coating is a result of aging which </a:t>
            </a:r>
          </a:p>
          <a:p>
            <a:pPr algn="just">
              <a:lnSpc>
                <a:spcPct val="150000"/>
              </a:lnSpc>
            </a:pPr>
            <a:r>
              <a:rPr lang="en-US" dirty="0">
                <a:latin typeface="Square721 BT" panose="020B0504020202060204" pitchFamily="34" charset="0"/>
              </a:rPr>
              <a:t>creates larger particles of CaCO3 crystals as they appear in dishwashers, showerheads and any other surfaces which comes in contact of the treated water (e.g. competition products, acclaimed TAC media).</a:t>
            </a:r>
            <a:endParaRPr lang="de-DE" dirty="0">
              <a:latin typeface="Square721 BT" panose="020B0504020202060204" pitchFamily="34" charset="0"/>
            </a:endParaRPr>
          </a:p>
        </p:txBody>
      </p:sp>
      <p:sp>
        <p:nvSpPr>
          <p:cNvPr id="7" name="Rectangle 6"/>
          <p:cNvSpPr/>
          <p:nvPr/>
        </p:nvSpPr>
        <p:spPr>
          <a:xfrm>
            <a:off x="838197" y="5491090"/>
            <a:ext cx="7168357" cy="1338828"/>
          </a:xfrm>
          <a:prstGeom prst="rect">
            <a:avLst/>
          </a:prstGeom>
        </p:spPr>
        <p:txBody>
          <a:bodyPr wrap="square">
            <a:spAutoFit/>
          </a:bodyPr>
          <a:lstStyle/>
          <a:p>
            <a:pPr algn="just">
              <a:lnSpc>
                <a:spcPct val="150000"/>
              </a:lnSpc>
            </a:pPr>
            <a:r>
              <a:rPr lang="en-US" dirty="0">
                <a:latin typeface="Square721 BT" panose="020B0504020202060204" pitchFamily="34" charset="0"/>
              </a:rPr>
              <a:t>We hope this description has provided some very valuable information for better understanding of Aragonite crystal growth and Nucleation and bio mineralization.</a:t>
            </a:r>
            <a:endParaRPr lang="de-DE" dirty="0">
              <a:latin typeface="Square721 BT" panose="020B0504020202060204" pitchFamily="34" charset="0"/>
            </a:endParaRPr>
          </a:p>
        </p:txBody>
      </p:sp>
      <p:pic>
        <p:nvPicPr>
          <p:cNvPr id="8" name="Picture 7"/>
          <p:cNvPicPr>
            <a:picLocks noChangeAspect="1"/>
          </p:cNvPicPr>
          <p:nvPr/>
        </p:nvPicPr>
        <p:blipFill>
          <a:blip r:embed="rId4"/>
          <a:stretch>
            <a:fillRect/>
          </a:stretch>
        </p:blipFill>
        <p:spPr>
          <a:xfrm>
            <a:off x="8389620" y="1273253"/>
            <a:ext cx="3363685" cy="2395856"/>
          </a:xfrm>
          <a:prstGeom prst="rect">
            <a:avLst/>
          </a:prstGeom>
        </p:spPr>
      </p:pic>
      <p:sp>
        <p:nvSpPr>
          <p:cNvPr id="9" name="Rectangle 8"/>
          <p:cNvSpPr/>
          <p:nvPr/>
        </p:nvSpPr>
        <p:spPr>
          <a:xfrm>
            <a:off x="8305800" y="3785821"/>
            <a:ext cx="6096000" cy="646331"/>
          </a:xfrm>
          <a:prstGeom prst="rect">
            <a:avLst/>
          </a:prstGeom>
        </p:spPr>
        <p:txBody>
          <a:bodyPr>
            <a:spAutoFit/>
          </a:bodyPr>
          <a:lstStyle/>
          <a:p>
            <a:r>
              <a:rPr lang="en-US" sz="1200" dirty="0">
                <a:latin typeface="Square721 BT" panose="020B0504020202060204" pitchFamily="34" charset="0"/>
              </a:rPr>
              <a:t>Crystal growth observed on smooth </a:t>
            </a:r>
          </a:p>
          <a:p>
            <a:r>
              <a:rPr lang="en-US" sz="1200" dirty="0">
                <a:latin typeface="Square721 BT" panose="020B0504020202060204" pitchFamily="34" charset="0"/>
              </a:rPr>
              <a:t>glass surface Image courtesy: </a:t>
            </a:r>
          </a:p>
          <a:p>
            <a:r>
              <a:rPr lang="en-US" sz="1200" dirty="0">
                <a:latin typeface="Square721 BT" panose="020B0504020202060204" pitchFamily="34" charset="0"/>
              </a:rPr>
              <a:t>University of Warwick, UK; Dept. Chemistry</a:t>
            </a:r>
            <a:endParaRPr lang="de-DE" sz="1200" dirty="0">
              <a:latin typeface="Square721 BT" panose="020B0504020202060204" pitchFamily="34" charset="0"/>
            </a:endParaRPr>
          </a:p>
        </p:txBody>
      </p:sp>
      <p:sp>
        <p:nvSpPr>
          <p:cNvPr id="10" name="Rectangle 9"/>
          <p:cNvSpPr/>
          <p:nvPr/>
        </p:nvSpPr>
        <p:spPr>
          <a:xfrm>
            <a:off x="8006556" y="5806913"/>
            <a:ext cx="4378981" cy="661463"/>
          </a:xfrm>
          <a:prstGeom prst="rect">
            <a:avLst/>
          </a:prstGeom>
        </p:spPr>
        <p:txBody>
          <a:bodyPr wrap="square">
            <a:spAutoFit/>
          </a:bodyPr>
          <a:lstStyle/>
          <a:p>
            <a:pPr marR="55370" algn="ctr">
              <a:lnSpc>
                <a:spcPct val="150000"/>
              </a:lnSpc>
            </a:pPr>
            <a:r>
              <a:rPr lang="de-DE" sz="2800" b="1" dirty="0">
                <a:latin typeface="Square721 BT" panose="020B0504020202060204" pitchFamily="34" charset="0"/>
              </a:rPr>
              <a:t>Thanks for reading!</a:t>
            </a:r>
          </a:p>
        </p:txBody>
      </p:sp>
      <p:sp>
        <p:nvSpPr>
          <p:cNvPr id="11" name="Rectangle 10"/>
          <p:cNvSpPr/>
          <p:nvPr/>
        </p:nvSpPr>
        <p:spPr>
          <a:xfrm>
            <a:off x="9038293" y="5610513"/>
            <a:ext cx="2315507" cy="461665"/>
          </a:xfrm>
          <a:prstGeom prst="rect">
            <a:avLst/>
          </a:prstGeom>
        </p:spPr>
        <p:txBody>
          <a:bodyPr wrap="none">
            <a:spAutoFit/>
          </a:bodyPr>
          <a:lstStyle/>
          <a:p>
            <a:pPr marR="55370" algn="ctr"/>
            <a:r>
              <a:rPr lang="de-DE" sz="2400" dirty="0">
                <a:latin typeface="Square721 BT" panose="020B0504020202060204" pitchFamily="34" charset="0"/>
              </a:rPr>
              <a:t>End of Part VI</a:t>
            </a:r>
          </a:p>
        </p:txBody>
      </p:sp>
    </p:spTree>
    <p:extLst>
      <p:ext uri="{BB962C8B-B14F-4D97-AF65-F5344CB8AC3E}">
        <p14:creationId xmlns:p14="http://schemas.microsoft.com/office/powerpoint/2010/main" val="2529564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6552" b="7065"/>
          <a:stretch/>
        </p:blipFill>
        <p:spPr>
          <a:xfrm>
            <a:off x="2694079" y="0"/>
            <a:ext cx="6776131" cy="6858000"/>
          </a:xfrm>
          <a:prstGeom prst="rect">
            <a:avLst/>
          </a:prstGeom>
        </p:spPr>
      </p:pic>
      <p:sp>
        <p:nvSpPr>
          <p:cNvPr id="4" name="Slide Number Placeholder 3"/>
          <p:cNvSpPr>
            <a:spLocks noGrp="1"/>
          </p:cNvSpPr>
          <p:nvPr>
            <p:ph type="sldNum" sz="quarter" idx="12"/>
          </p:nvPr>
        </p:nvSpPr>
        <p:spPr/>
        <p:txBody>
          <a:bodyPr/>
          <a:lstStyle/>
          <a:p>
            <a:fld id="{DFE5D2CA-3354-46DE-9FAD-FDD45211DBD7}" type="slidenum">
              <a:rPr lang="de-DE" smtClean="0"/>
              <a:t>6</a:t>
            </a:fld>
            <a:endParaRPr lang="de-DE"/>
          </a:p>
        </p:txBody>
      </p:sp>
      <p:sp>
        <p:nvSpPr>
          <p:cNvPr id="5" name="Title 1"/>
          <p:cNvSpPr txBox="1">
            <a:spLocks/>
          </p:cNvSpPr>
          <p:nvPr/>
        </p:nvSpPr>
        <p:spPr>
          <a:xfrm>
            <a:off x="3214256" y="2964086"/>
            <a:ext cx="5735782" cy="9705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de-DE" sz="2800" dirty="0"/>
            </a:br>
            <a:r>
              <a:rPr lang="de-DE" sz="2800" dirty="0">
                <a:latin typeface="Square721 BT" panose="020B0504020202060204" pitchFamily="34" charset="0"/>
              </a:rPr>
              <a:t>Fahrlachstraße 14</a:t>
            </a:r>
            <a:br>
              <a:rPr lang="de-DE" sz="2800" dirty="0">
                <a:latin typeface="Square721 BT" panose="020B0504020202060204" pitchFamily="34" charset="0"/>
              </a:rPr>
            </a:br>
            <a:r>
              <a:rPr lang="de-DE" sz="2800" dirty="0">
                <a:latin typeface="Square721 BT" panose="020B0504020202060204" pitchFamily="34" charset="0"/>
              </a:rPr>
              <a:t>68165 Mannheim </a:t>
            </a:r>
            <a:br>
              <a:rPr lang="de-DE" sz="2800" dirty="0">
                <a:latin typeface="Square721 BT" panose="020B0504020202060204" pitchFamily="34" charset="0"/>
              </a:rPr>
            </a:br>
            <a:r>
              <a:rPr lang="de-DE" sz="2800" dirty="0">
                <a:latin typeface="Square721 BT" panose="020B0504020202060204" pitchFamily="34" charset="0"/>
              </a:rPr>
              <a:t>Germany</a:t>
            </a:r>
          </a:p>
        </p:txBody>
      </p:sp>
      <p:sp>
        <p:nvSpPr>
          <p:cNvPr id="6" name="TextBox 5"/>
          <p:cNvSpPr txBox="1"/>
          <p:nvPr/>
        </p:nvSpPr>
        <p:spPr>
          <a:xfrm>
            <a:off x="3920836" y="4683824"/>
            <a:ext cx="4322619" cy="923330"/>
          </a:xfrm>
          <a:prstGeom prst="rect">
            <a:avLst/>
          </a:prstGeom>
          <a:noFill/>
        </p:spPr>
        <p:txBody>
          <a:bodyPr wrap="square" rtlCol="0">
            <a:spAutoFit/>
          </a:bodyPr>
          <a:lstStyle/>
          <a:p>
            <a:pPr algn="ctr"/>
            <a:r>
              <a:rPr lang="de-DE" dirty="0">
                <a:latin typeface="Square721 BT" panose="020B0504020202060204" pitchFamily="34" charset="0"/>
              </a:rPr>
              <a:t>www.watchwater.de</a:t>
            </a:r>
          </a:p>
          <a:p>
            <a:pPr algn="ctr"/>
            <a:r>
              <a:rPr lang="de-DE" dirty="0">
                <a:latin typeface="Square721 BT" panose="020B0504020202060204" pitchFamily="34" charset="0"/>
                <a:hlinkClick r:id="rId3"/>
              </a:rPr>
              <a:t>info@watchwater.de</a:t>
            </a:r>
            <a:endParaRPr lang="de-DE" dirty="0">
              <a:latin typeface="Square721 BT" panose="020B0504020202060204" pitchFamily="34" charset="0"/>
            </a:endParaRPr>
          </a:p>
          <a:p>
            <a:pPr algn="ctr"/>
            <a:r>
              <a:rPr lang="de-DE" dirty="0">
                <a:latin typeface="Square721 BT" panose="020B0504020202060204" pitchFamily="34" charset="0"/>
              </a:rPr>
              <a:t>+49 (o)621 87951-0</a:t>
            </a:r>
          </a:p>
        </p:txBody>
      </p:sp>
      <p:sp>
        <p:nvSpPr>
          <p:cNvPr id="7" name="TextBox 6"/>
          <p:cNvSpPr txBox="1"/>
          <p:nvPr/>
        </p:nvSpPr>
        <p:spPr>
          <a:xfrm>
            <a:off x="3214256" y="2262261"/>
            <a:ext cx="5832762" cy="584775"/>
          </a:xfrm>
          <a:prstGeom prst="rect">
            <a:avLst/>
          </a:prstGeom>
          <a:noFill/>
        </p:spPr>
        <p:txBody>
          <a:bodyPr wrap="square" rtlCol="0">
            <a:spAutoFit/>
          </a:bodyPr>
          <a:lstStyle/>
          <a:p>
            <a:pPr algn="ctr"/>
            <a:r>
              <a:rPr lang="de-DE" sz="3200" b="1" dirty="0">
                <a:latin typeface="Square721 BT" panose="020B0504020202060204" pitchFamily="34" charset="0"/>
              </a:rPr>
              <a:t>Watch Water</a:t>
            </a:r>
            <a:r>
              <a:rPr lang="de-DE" sz="3200" b="1" dirty="0">
                <a:latin typeface="Square721 BT" panose="020B0504020202060204" pitchFamily="34" charset="0"/>
                <a:sym typeface="Symbol" panose="05050102010706020507" pitchFamily="18" charset="2"/>
              </a:rPr>
              <a:t></a:t>
            </a:r>
            <a:r>
              <a:rPr lang="de-DE" sz="3200" b="1" dirty="0">
                <a:latin typeface="Square721 BT" panose="020B0504020202060204" pitchFamily="34" charset="0"/>
              </a:rPr>
              <a:t> GmbH</a:t>
            </a:r>
          </a:p>
        </p:txBody>
      </p:sp>
      <p:pic>
        <p:nvPicPr>
          <p:cNvPr id="8" name="Picture 7"/>
          <p:cNvPicPr>
            <a:picLocks noChangeAspect="1"/>
          </p:cNvPicPr>
          <p:nvPr/>
        </p:nvPicPr>
        <p:blipFill>
          <a:blip r:embed="rId4"/>
          <a:stretch>
            <a:fillRect/>
          </a:stretch>
        </p:blipFill>
        <p:spPr>
          <a:xfrm>
            <a:off x="3956593" y="678260"/>
            <a:ext cx="4348087" cy="1466951"/>
          </a:xfrm>
          <a:prstGeom prst="rect">
            <a:avLst/>
          </a:prstGeom>
        </p:spPr>
      </p:pic>
    </p:spTree>
    <p:extLst>
      <p:ext uri="{BB962C8B-B14F-4D97-AF65-F5344CB8AC3E}">
        <p14:creationId xmlns:p14="http://schemas.microsoft.com/office/powerpoint/2010/main" val="714367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692</Words>
  <Application>Microsoft Office PowerPoint</Application>
  <PresentationFormat>Widescreen</PresentationFormat>
  <Paragraphs>73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Square721 BT</vt:lpstr>
      <vt:lpstr>Symbol</vt:lpstr>
      <vt:lpstr>Office Theme</vt:lpstr>
      <vt:lpstr>FilterSorb SP3 </vt:lpstr>
      <vt:lpstr>Calcium carbonate Nucleation and Mineralization</vt:lpstr>
      <vt:lpstr>Selective Nucleation</vt:lpstr>
      <vt:lpstr>Selective Nucleation (continued...)</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Gudrun Röck</dc:creator>
  <cp:lastModifiedBy>Ellen Gudrun Röck</cp:lastModifiedBy>
  <cp:revision>14</cp:revision>
  <dcterms:created xsi:type="dcterms:W3CDTF">2016-10-21T09:15:04Z</dcterms:created>
  <dcterms:modified xsi:type="dcterms:W3CDTF">2016-11-04T09:03:08Z</dcterms:modified>
</cp:coreProperties>
</file>