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handoutMasterIdLst>
    <p:handoutMasterId r:id="rId14"/>
  </p:handoutMasterIdLst>
  <p:sldIdLst>
    <p:sldId id="256" r:id="rId2"/>
    <p:sldId id="268" r:id="rId3"/>
    <p:sldId id="261" r:id="rId4"/>
    <p:sldId id="262" r:id="rId5"/>
    <p:sldId id="263" r:id="rId6"/>
    <p:sldId id="264" r:id="rId7"/>
    <p:sldId id="265" r:id="rId8"/>
    <p:sldId id="266" r:id="rId9"/>
    <p:sldId id="267" r:id="rId10"/>
    <p:sldId id="258" r:id="rId11"/>
    <p:sldId id="259"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8FCA"/>
    <a:srgbClr val="709F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65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10.04.2018</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10.04.2018</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10.04.2018</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10.04.2018</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10.04.2018</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10.04.2018</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10.04.2018</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10.04.2018</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10.04.2018</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10.04.2018</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10.04.2018</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10.04.2018</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10.04.2018</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10.04.2018</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watchwater.de/home/home.php"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watchwater.de/katalox_light/documents/KL_Literature_on_pH.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7545" t="3432" r="1768"/>
          <a:stretch/>
        </p:blipFill>
        <p:spPr>
          <a:xfrm rot="16200000">
            <a:off x="134257" y="-134260"/>
            <a:ext cx="6858001" cy="7126516"/>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a:p>
        </p:txBody>
      </p:sp>
      <p:pic>
        <p:nvPicPr>
          <p:cNvPr id="6" name="Picture 5"/>
          <p:cNvPicPr>
            <a:picLocks noChangeAspect="1"/>
          </p:cNvPicPr>
          <p:nvPr/>
        </p:nvPicPr>
        <p:blipFill>
          <a:blip r:embed="rId3"/>
          <a:stretch>
            <a:fillRect/>
          </a:stretch>
        </p:blipFill>
        <p:spPr>
          <a:xfrm>
            <a:off x="352742" y="4752109"/>
            <a:ext cx="5826383" cy="1969366"/>
          </a:xfrm>
          <a:prstGeom prst="rect">
            <a:avLst/>
          </a:prstGeom>
        </p:spPr>
      </p:pic>
      <p:sp>
        <p:nvSpPr>
          <p:cNvPr id="7"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FE5D2CA-3354-46DE-9FAD-FDD45211DBD7}" type="slidenum">
              <a:rPr lang="de-DE" smtClean="0"/>
              <a:pPr/>
              <a:t>1</a:t>
            </a:fld>
            <a:endParaRPr lang="de-DE"/>
          </a:p>
        </p:txBody>
      </p:sp>
      <p:sp>
        <p:nvSpPr>
          <p:cNvPr id="8"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FilterSorb SP3 </a:t>
            </a:r>
            <a:endParaRPr lang="de-DE" sz="7200" b="1" dirty="0">
              <a:latin typeface="Square721 BT" panose="020B0504020202060204" pitchFamily="34" charset="0"/>
            </a:endParaRPr>
          </a:p>
        </p:txBody>
      </p:sp>
      <p:sp>
        <p:nvSpPr>
          <p:cNvPr id="9" name="Rectangle 8"/>
          <p:cNvSpPr/>
          <p:nvPr/>
        </p:nvSpPr>
        <p:spPr>
          <a:xfrm>
            <a:off x="2589857" y="3509963"/>
            <a:ext cx="7287572" cy="1569660"/>
          </a:xfrm>
          <a:prstGeom prst="rect">
            <a:avLst/>
          </a:prstGeom>
        </p:spPr>
        <p:txBody>
          <a:bodyPr wrap="none">
            <a:spAutoFit/>
          </a:bodyPr>
          <a:lstStyle/>
          <a:p>
            <a:pPr lvl="0"/>
            <a:r>
              <a:rPr lang="de-DE" sz="4800" dirty="0">
                <a:solidFill>
                  <a:prstClr val="black"/>
                </a:solidFill>
                <a:latin typeface="Square721 BT" panose="020B0504020202060204" pitchFamily="34" charset="0"/>
              </a:rPr>
              <a:t>Health Benefits of SP3:</a:t>
            </a:r>
          </a:p>
          <a:p>
            <a:pPr lvl="0" algn="ctr"/>
            <a:r>
              <a:rPr lang="de-DE" sz="4800" dirty="0">
                <a:solidFill>
                  <a:prstClr val="black"/>
                </a:solidFill>
                <a:latin typeface="Square721 BT" panose="020B0504020202060204" pitchFamily="34" charset="0"/>
              </a:rPr>
              <a:t> Part VII</a:t>
            </a:r>
          </a:p>
        </p:txBody>
      </p:sp>
      <p:sp>
        <p:nvSpPr>
          <p:cNvPr id="11" name="TextBox 10"/>
          <p:cNvSpPr txBox="1"/>
          <p:nvPr/>
        </p:nvSpPr>
        <p:spPr>
          <a:xfrm>
            <a:off x="8610600" y="4752109"/>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11229"/>
            <a:ext cx="5117553" cy="6846772"/>
          </a:xfrm>
          <a:prstGeom prst="rect">
            <a:avLst/>
          </a:prstGeom>
        </p:spPr>
      </p:pic>
      <p:sp>
        <p:nvSpPr>
          <p:cNvPr id="4" name="Slide Number Placeholder 3"/>
          <p:cNvSpPr>
            <a:spLocks noGrp="1"/>
          </p:cNvSpPr>
          <p:nvPr>
            <p:ph type="sldNum" sz="quarter" idx="12"/>
          </p:nvPr>
        </p:nvSpPr>
        <p:spPr>
          <a:xfrm>
            <a:off x="8647571" y="6399969"/>
            <a:ext cx="2743200" cy="365125"/>
          </a:xfrm>
        </p:spPr>
        <p:txBody>
          <a:bodyPr/>
          <a:lstStyle/>
          <a:p>
            <a:fld id="{DFE5D2CA-3354-46DE-9FAD-FDD45211DBD7}" type="slidenum">
              <a:rPr lang="de-DE" smtClean="0"/>
              <a:t>2</a:t>
            </a:fld>
            <a:endParaRPr lang="de-DE" dirty="0"/>
          </a:p>
        </p:txBody>
      </p:sp>
      <p:pic>
        <p:nvPicPr>
          <p:cNvPr id="5" name="Picture 4">
            <a:hlinkClick r:id="rId3"/>
          </p:cNvPr>
          <p:cNvPicPr>
            <a:picLocks noChangeAspect="1"/>
          </p:cNvPicPr>
          <p:nvPr/>
        </p:nvPicPr>
        <p:blipFill>
          <a:blip r:embed="rId4"/>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en-US" sz="2800" b="1" dirty="0">
                <a:latin typeface="Square721 BT" panose="020B0504020202060204" pitchFamily="34" charset="0"/>
              </a:rPr>
              <a:t>Health Benefits of SP3 Mineral Waters</a:t>
            </a:r>
            <a:endParaRPr lang="de-DE" sz="2800" b="1" dirty="0">
              <a:latin typeface="Square721 BT" panose="020B0504020202060204" pitchFamily="34" charset="0"/>
            </a:endParaRPr>
          </a:p>
        </p:txBody>
      </p:sp>
      <p:sp>
        <p:nvSpPr>
          <p:cNvPr id="6" name="TextBox 5"/>
          <p:cNvSpPr txBox="1"/>
          <p:nvPr/>
        </p:nvSpPr>
        <p:spPr>
          <a:xfrm>
            <a:off x="3690694" y="1275751"/>
            <a:ext cx="5995829" cy="1015663"/>
          </a:xfrm>
          <a:prstGeom prst="rect">
            <a:avLst/>
          </a:prstGeom>
          <a:noFill/>
        </p:spPr>
        <p:txBody>
          <a:bodyPr wrap="square" rtlCol="0">
            <a:spAutoFit/>
          </a:bodyPr>
          <a:lstStyle/>
          <a:p>
            <a:pPr algn="ctr"/>
            <a:r>
              <a:rPr lang="en-US" sz="2000" dirty="0">
                <a:latin typeface="Square721 BT" panose="020B0504020202060204" pitchFamily="34" charset="0"/>
              </a:rPr>
              <a:t>With 100 properties </a:t>
            </a:r>
          </a:p>
          <a:p>
            <a:pPr algn="ctr"/>
            <a:r>
              <a:rPr lang="en-US" sz="2000" dirty="0">
                <a:latin typeface="Square721 BT" panose="020B0504020202060204" pitchFamily="34" charset="0"/>
              </a:rPr>
              <a:t>In</a:t>
            </a:r>
            <a:endParaRPr lang="de-DE" sz="2000" dirty="0">
              <a:latin typeface="Square721 BT" panose="020B0504020202060204" pitchFamily="34" charset="0"/>
            </a:endParaRPr>
          </a:p>
          <a:p>
            <a:pPr algn="ctr"/>
            <a:r>
              <a:rPr lang="en-US" sz="2000" b="1" dirty="0">
                <a:latin typeface="Square721 BT" panose="020B0504020202060204" pitchFamily="34" charset="0"/>
              </a:rPr>
              <a:t>Defense Of Carbon Dioxide made by -&gt; </a:t>
            </a:r>
          </a:p>
        </p:txBody>
      </p:sp>
      <p:sp>
        <p:nvSpPr>
          <p:cNvPr id="7" name="Rectangle 6"/>
          <p:cNvSpPr/>
          <p:nvPr/>
        </p:nvSpPr>
        <p:spPr>
          <a:xfrm>
            <a:off x="8879127" y="1547469"/>
            <a:ext cx="1550755" cy="923330"/>
          </a:xfrm>
          <a:prstGeom prst="rect">
            <a:avLst/>
          </a:prstGeom>
          <a:noFill/>
        </p:spPr>
        <p:txBody>
          <a:bodyPr wrap="square" lIns="91440" tIns="45720" rIns="91440" bIns="45720">
            <a:spAutoFit/>
          </a:bodyPr>
          <a:lstStyle/>
          <a:p>
            <a:pPr algn="ctr"/>
            <a:r>
              <a:rPr lang="en-US" sz="5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9" name="Rectangle 8"/>
          <p:cNvSpPr/>
          <p:nvPr/>
        </p:nvSpPr>
        <p:spPr>
          <a:xfrm>
            <a:off x="9176278" y="1851159"/>
            <a:ext cx="1595683" cy="923330"/>
          </a:xfrm>
          <a:prstGeom prst="rect">
            <a:avLst/>
          </a:prstGeom>
          <a:noFill/>
        </p:spPr>
        <p:txBody>
          <a:bodyPr wrap="square" lIns="91440" tIns="45720" rIns="91440" bIns="45720">
            <a:spAutoFit/>
          </a:bodyPr>
          <a:lstStyle/>
          <a:p>
            <a:pPr algn="ctr"/>
            <a:r>
              <a:rPr lang="en-US" sz="5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10" name="Rectangle 9"/>
          <p:cNvSpPr/>
          <p:nvPr/>
        </p:nvSpPr>
        <p:spPr>
          <a:xfrm>
            <a:off x="9399423" y="1432664"/>
            <a:ext cx="1561987" cy="923330"/>
          </a:xfrm>
          <a:prstGeom prst="rect">
            <a:avLst/>
          </a:prstGeom>
          <a:noFill/>
        </p:spPr>
        <p:txBody>
          <a:bodyPr wrap="square" lIns="91440" tIns="45720" rIns="91440" bIns="45720">
            <a:spAutoFit/>
          </a:bodyPr>
          <a:lstStyle/>
          <a:p>
            <a:pPr algn="ctr"/>
            <a:r>
              <a:rPr lang="en-US" sz="5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3" name="Rectangle 2"/>
          <p:cNvSpPr/>
          <p:nvPr/>
        </p:nvSpPr>
        <p:spPr>
          <a:xfrm>
            <a:off x="4355500" y="2233529"/>
            <a:ext cx="1398140" cy="580159"/>
          </a:xfrm>
          <a:prstGeom prst="rect">
            <a:avLst/>
          </a:prstGeom>
        </p:spPr>
        <p:txBody>
          <a:bodyPr wrap="none">
            <a:spAutoFit/>
          </a:bodyPr>
          <a:lstStyle/>
          <a:p>
            <a:pPr>
              <a:lnSpc>
                <a:spcPct val="150000"/>
              </a:lnSpc>
            </a:pPr>
            <a:r>
              <a:rPr lang="de-DE" sz="2400" b="1" dirty="0">
                <a:latin typeface="Square721 BT" panose="020B0504020202060204" pitchFamily="34" charset="0"/>
              </a:rPr>
              <a:t>Natural</a:t>
            </a:r>
            <a:endParaRPr lang="de-DE" sz="2000" b="1" dirty="0">
              <a:latin typeface="Square721 BT" panose="020B0504020202060204" pitchFamily="34" charset="0"/>
            </a:endParaRPr>
          </a:p>
        </p:txBody>
      </p:sp>
      <p:sp>
        <p:nvSpPr>
          <p:cNvPr id="12" name="Rectangle 11"/>
          <p:cNvSpPr/>
          <p:nvPr/>
        </p:nvSpPr>
        <p:spPr>
          <a:xfrm>
            <a:off x="4946030" y="3388002"/>
            <a:ext cx="6627269" cy="1938992"/>
          </a:xfrm>
          <a:prstGeom prst="rect">
            <a:avLst/>
          </a:prstGeom>
        </p:spPr>
        <p:txBody>
          <a:bodyPr wrap="square">
            <a:spAutoFit/>
          </a:bodyPr>
          <a:lstStyle/>
          <a:p>
            <a:pPr algn="just">
              <a:lnSpc>
                <a:spcPct val="150000"/>
              </a:lnSpc>
            </a:pPr>
            <a:r>
              <a:rPr lang="en-US" sz="2000" dirty="0">
                <a:latin typeface="Square721 BT" panose="020B0504020202060204" pitchFamily="34" charset="0"/>
              </a:rPr>
              <a:t>Minerals that occur naturally in Groundwater, City water or pumped from a well. Mineral that are dissolved in Natural Carbon Dioxide and not Made artificially by adding minerals and carbonated.</a:t>
            </a:r>
            <a:endParaRPr lang="de-DE" sz="2000" dirty="0">
              <a:latin typeface="Square721 BT" panose="020B0504020202060204" pitchFamily="34" charset="0"/>
            </a:endParaRPr>
          </a:p>
        </p:txBody>
      </p:sp>
      <p:sp>
        <p:nvSpPr>
          <p:cNvPr id="15" name="Rectangle 14"/>
          <p:cNvSpPr/>
          <p:nvPr/>
        </p:nvSpPr>
        <p:spPr>
          <a:xfrm>
            <a:off x="4643097" y="2624337"/>
            <a:ext cx="3616567" cy="923330"/>
          </a:xfrm>
          <a:prstGeom prst="rect">
            <a:avLst/>
          </a:prstGeom>
          <a:noFill/>
        </p:spPr>
        <p:txBody>
          <a:bodyPr wrap="none" lIns="91440" tIns="45720" rIns="91440" bIns="45720">
            <a:spAutoFit/>
          </a:bodyPr>
          <a:lstStyle/>
          <a:p>
            <a:pPr algn="ctr">
              <a:lnSpc>
                <a:spcPct val="150000"/>
              </a:lnSpc>
            </a:pPr>
            <a:r>
              <a:rPr lang="en-US" sz="3600" b="1" dirty="0">
                <a:ln w="10160">
                  <a:solidFill>
                    <a:srgbClr val="709FD5"/>
                  </a:solidFill>
                  <a:prstDash val="solid"/>
                </a:ln>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effectLst>
                  <a:outerShdw blurRad="38100" dist="22860" dir="5400000" algn="tl" rotWithShape="0">
                    <a:srgbClr val="000000">
                      <a:alpha val="30000"/>
                    </a:srgbClr>
                  </a:outerShdw>
                </a:effectLst>
                <a:latin typeface="Square721 BT" panose="020B0504020202060204" pitchFamily="34" charset="0"/>
              </a:rPr>
              <a:t>Mineral Water</a:t>
            </a:r>
          </a:p>
        </p:txBody>
      </p:sp>
      <p:sp>
        <p:nvSpPr>
          <p:cNvPr id="16" name="Rectangle 15"/>
          <p:cNvSpPr/>
          <p:nvPr/>
        </p:nvSpPr>
        <p:spPr>
          <a:xfrm>
            <a:off x="7912976" y="5425148"/>
            <a:ext cx="3712877" cy="646331"/>
          </a:xfrm>
          <a:prstGeom prst="rect">
            <a:avLst/>
          </a:prstGeom>
        </p:spPr>
        <p:txBody>
          <a:bodyPr wrap="square">
            <a:spAutoFit/>
          </a:bodyPr>
          <a:lstStyle/>
          <a:p>
            <a:r>
              <a:rPr lang="it-IT" dirty="0">
                <a:latin typeface="Square721 BT" panose="020B0504020202060204" pitchFamily="34" charset="0"/>
              </a:rPr>
              <a:t>Calcium Carbonate (CaCO</a:t>
            </a:r>
            <a:r>
              <a:rPr lang="it-IT" baseline="-25000" dirty="0">
                <a:latin typeface="Square721 BT" panose="020B0504020202060204" pitchFamily="34" charset="0"/>
              </a:rPr>
              <a:t>3</a:t>
            </a:r>
            <a:r>
              <a:rPr lang="it-IT" dirty="0">
                <a:latin typeface="Square721 BT" panose="020B0504020202060204" pitchFamily="34" charset="0"/>
              </a:rPr>
              <a:t>) </a:t>
            </a:r>
          </a:p>
          <a:p>
            <a:r>
              <a:rPr lang="it-IT" dirty="0">
                <a:latin typeface="Square721 BT" panose="020B0504020202060204" pitchFamily="34" charset="0"/>
              </a:rPr>
              <a:t>Magnesium Carbonate (MgCO</a:t>
            </a:r>
            <a:r>
              <a:rPr lang="it-IT" baseline="-25000" dirty="0">
                <a:latin typeface="Square721 BT" panose="020B0504020202060204" pitchFamily="34" charset="0"/>
              </a:rPr>
              <a:t>3</a:t>
            </a:r>
            <a:r>
              <a:rPr lang="it-IT" dirty="0">
                <a:latin typeface="Square721 BT" panose="020B0504020202060204" pitchFamily="34" charset="0"/>
              </a:rPr>
              <a:t>)</a:t>
            </a:r>
            <a:endParaRPr lang="de-DE" dirty="0">
              <a:latin typeface="Square721 BT" panose="020B0504020202060204" pitchFamily="34" charset="0"/>
            </a:endParaRPr>
          </a:p>
        </p:txBody>
      </p:sp>
      <p:sp>
        <p:nvSpPr>
          <p:cNvPr id="17" name="Double Brace 16"/>
          <p:cNvSpPr/>
          <p:nvPr/>
        </p:nvSpPr>
        <p:spPr>
          <a:xfrm>
            <a:off x="7732458" y="5377658"/>
            <a:ext cx="4091940" cy="843967"/>
          </a:xfrm>
          <a:prstGeom prst="brace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18" name="Rectangle 17"/>
          <p:cNvSpPr/>
          <p:nvPr/>
        </p:nvSpPr>
        <p:spPr>
          <a:xfrm>
            <a:off x="4946030" y="5599272"/>
            <a:ext cx="2833148" cy="369332"/>
          </a:xfrm>
          <a:prstGeom prst="rect">
            <a:avLst/>
          </a:prstGeom>
        </p:spPr>
        <p:txBody>
          <a:bodyPr wrap="square">
            <a:spAutoFit/>
          </a:bodyPr>
          <a:lstStyle/>
          <a:p>
            <a:r>
              <a:rPr lang="de-DE" b="1" dirty="0">
                <a:latin typeface="Square721 BT" panose="020B0504020202060204" pitchFamily="34" charset="0"/>
              </a:rPr>
              <a:t>Mineral Water means</a:t>
            </a:r>
          </a:p>
        </p:txBody>
      </p:sp>
      <p:sp>
        <p:nvSpPr>
          <p:cNvPr id="19" name="Rectangle 18"/>
          <p:cNvSpPr/>
          <p:nvPr/>
        </p:nvSpPr>
        <p:spPr>
          <a:xfrm>
            <a:off x="4927053" y="6270604"/>
            <a:ext cx="5952270" cy="369332"/>
          </a:xfrm>
          <a:prstGeom prst="rect">
            <a:avLst/>
          </a:prstGeom>
        </p:spPr>
        <p:txBody>
          <a:bodyPr wrap="none">
            <a:spAutoFit/>
          </a:bodyPr>
          <a:lstStyle/>
          <a:p>
            <a:r>
              <a:rPr lang="en-US" dirty="0">
                <a:latin typeface="Square721 BT" panose="020B0504020202060204" pitchFamily="34" charset="0"/>
              </a:rPr>
              <a:t>And in water as TEMPORARY Hardness Ca(HCO</a:t>
            </a:r>
            <a:r>
              <a:rPr lang="en-US" baseline="-25000" dirty="0">
                <a:latin typeface="Square721 BT" panose="020B0504020202060204" pitchFamily="34" charset="0"/>
              </a:rPr>
              <a:t>3</a:t>
            </a:r>
            <a:r>
              <a:rPr lang="en-US" dirty="0">
                <a:latin typeface="Square721 BT" panose="020B0504020202060204" pitchFamily="34" charset="0"/>
              </a:rPr>
              <a:t>)</a:t>
            </a:r>
            <a:r>
              <a:rPr lang="en-US" baseline="-25000" dirty="0">
                <a:latin typeface="Square721 BT" panose="020B0504020202060204" pitchFamily="34" charset="0"/>
              </a:rPr>
              <a:t>2</a:t>
            </a:r>
            <a:endParaRPr lang="de-DE" baseline="-25000" dirty="0">
              <a:latin typeface="Square721 BT" panose="020B0504020202060204" pitchFamily="34" charset="0"/>
            </a:endParaRPr>
          </a:p>
        </p:txBody>
      </p:sp>
    </p:spTree>
    <p:extLst>
      <p:ext uri="{BB962C8B-B14F-4D97-AF65-F5344CB8AC3E}">
        <p14:creationId xmlns:p14="http://schemas.microsoft.com/office/powerpoint/2010/main" val="3628205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3</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Filtersorb</a:t>
            </a:r>
            <a:r>
              <a:rPr lang="de-DE" sz="2800" b="1" baseline="30000" dirty="0">
                <a:latin typeface="Square721 BT" panose="020B0504020202060204" pitchFamily="34" charset="0"/>
                <a:sym typeface="Symbol" panose="05050102010706020507" pitchFamily="18" charset="2"/>
              </a:rPr>
              <a:t></a:t>
            </a:r>
            <a:r>
              <a:rPr lang="de-DE" sz="2800" b="1" dirty="0">
                <a:latin typeface="Square721 BT" panose="020B0504020202060204" pitchFamily="34" charset="0"/>
              </a:rPr>
              <a:t> SP3</a:t>
            </a:r>
          </a:p>
        </p:txBody>
      </p:sp>
      <p:sp>
        <p:nvSpPr>
          <p:cNvPr id="6" name="Rectangle 5"/>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9" name="Rectangle 8"/>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2" name="Rectangle 1"/>
          <p:cNvSpPr/>
          <p:nvPr/>
        </p:nvSpPr>
        <p:spPr>
          <a:xfrm>
            <a:off x="838200" y="1288536"/>
            <a:ext cx="5333704" cy="369332"/>
          </a:xfrm>
          <a:prstGeom prst="rect">
            <a:avLst/>
          </a:prstGeom>
        </p:spPr>
        <p:txBody>
          <a:bodyPr wrap="none">
            <a:spAutoFit/>
          </a:bodyPr>
          <a:lstStyle/>
          <a:p>
            <a:r>
              <a:rPr lang="en-US" dirty="0"/>
              <a:t>is known to Treat Temporary Hardness just in seconds! </a:t>
            </a:r>
            <a:endParaRPr lang="de-DE" dirty="0"/>
          </a:p>
        </p:txBody>
      </p:sp>
      <p:pic>
        <p:nvPicPr>
          <p:cNvPr id="12" name="Picture 11"/>
          <p:cNvPicPr>
            <a:picLocks noChangeAspect="1"/>
          </p:cNvPicPr>
          <p:nvPr/>
        </p:nvPicPr>
        <p:blipFill rotWithShape="1">
          <a:blip r:embed="rId4">
            <a:lum bright="40000" contrast="-40000"/>
          </a:blip>
          <a:srcRect r="8468" b="16420"/>
          <a:stretch/>
        </p:blipFill>
        <p:spPr>
          <a:xfrm>
            <a:off x="6667501" y="1823985"/>
            <a:ext cx="5524499" cy="5034016"/>
          </a:xfrm>
          <a:prstGeom prst="rect">
            <a:avLst/>
          </a:prstGeom>
        </p:spPr>
      </p:pic>
      <p:sp>
        <p:nvSpPr>
          <p:cNvPr id="3" name="Rectangle 2"/>
          <p:cNvSpPr/>
          <p:nvPr/>
        </p:nvSpPr>
        <p:spPr>
          <a:xfrm>
            <a:off x="838200" y="1904408"/>
            <a:ext cx="8153400" cy="369332"/>
          </a:xfrm>
          <a:prstGeom prst="rect">
            <a:avLst/>
          </a:prstGeom>
        </p:spPr>
        <p:txBody>
          <a:bodyPr wrap="square">
            <a:spAutoFit/>
          </a:bodyPr>
          <a:lstStyle/>
          <a:p>
            <a:r>
              <a:rPr lang="de-DE" dirty="0"/>
              <a:t>Ca(HCO</a:t>
            </a:r>
            <a:r>
              <a:rPr lang="de-DE" baseline="-25000" dirty="0"/>
              <a:t>3</a:t>
            </a:r>
            <a:r>
              <a:rPr lang="de-DE" dirty="0"/>
              <a:t>)</a:t>
            </a:r>
            <a:r>
              <a:rPr lang="de-DE" baseline="-25000" dirty="0"/>
              <a:t>2</a:t>
            </a:r>
            <a:r>
              <a:rPr lang="de-DE" dirty="0"/>
              <a:t> ⇒ Calcium/magnesium carbonates + pure water + carbon dioxide</a:t>
            </a:r>
          </a:p>
        </p:txBody>
      </p:sp>
      <p:sp>
        <p:nvSpPr>
          <p:cNvPr id="10" name="Rectangle 9"/>
          <p:cNvSpPr/>
          <p:nvPr/>
        </p:nvSpPr>
        <p:spPr>
          <a:xfrm>
            <a:off x="838200" y="2487460"/>
            <a:ext cx="10515600" cy="646331"/>
          </a:xfrm>
          <a:prstGeom prst="rect">
            <a:avLst/>
          </a:prstGeom>
        </p:spPr>
        <p:txBody>
          <a:bodyPr wrap="square">
            <a:spAutoFit/>
          </a:bodyPr>
          <a:lstStyle/>
          <a:p>
            <a:pPr algn="just"/>
            <a:r>
              <a:rPr lang="en-US" dirty="0"/>
              <a:t>To make artificially temporary hard water you have to add Calcium/Magnesium carbonates and dissolve them with carbon dioxide till it gets clear. Without CO2 (Carbon dioxide) the water will stay milky.</a:t>
            </a:r>
            <a:endParaRPr lang="de-DE" dirty="0"/>
          </a:p>
        </p:txBody>
      </p:sp>
      <p:sp>
        <p:nvSpPr>
          <p:cNvPr id="11" name="Rectangle 10"/>
          <p:cNvSpPr/>
          <p:nvPr/>
        </p:nvSpPr>
        <p:spPr>
          <a:xfrm>
            <a:off x="1782785" y="3133791"/>
            <a:ext cx="9769431" cy="1938992"/>
          </a:xfrm>
          <a:prstGeom prst="rect">
            <a:avLst/>
          </a:prstGeom>
          <a:noFill/>
        </p:spPr>
        <p:txBody>
          <a:bodyPr wrap="square" lIns="91440" tIns="45720" rIns="91440" bIns="45720">
            <a:spAutoFit/>
          </a:bodyPr>
          <a:lstStyle/>
          <a:p>
            <a:pPr algn="r"/>
            <a:r>
              <a:rPr lang="en-US" sz="4000" b="1" cap="none" spc="0" dirty="0">
                <a:ln w="10160">
                  <a:solidFill>
                    <a:srgbClr val="5C8FCA"/>
                  </a:solidFill>
                  <a:prstDash val="solid"/>
                </a:ln>
                <a:gradFill flip="none" rotWithShape="1">
                  <a:gsLst>
                    <a:gs pos="0">
                      <a:srgbClr val="5A8FCB">
                        <a:tint val="66000"/>
                        <a:satMod val="160000"/>
                      </a:srgbClr>
                    </a:gs>
                    <a:gs pos="50000">
                      <a:srgbClr val="5A8FCB">
                        <a:tint val="44500"/>
                        <a:satMod val="160000"/>
                      </a:srgbClr>
                    </a:gs>
                    <a:gs pos="100000">
                      <a:srgbClr val="5A8FCB">
                        <a:tint val="23500"/>
                        <a:satMod val="160000"/>
                      </a:srgbClr>
                    </a:gs>
                  </a:gsLst>
                  <a:lin ang="8100000" scaled="1"/>
                  <a:tileRect/>
                </a:gradFill>
                <a:effectLst>
                  <a:outerShdw blurRad="38100" dist="22860" dir="5400000" algn="tl" rotWithShape="0">
                    <a:srgbClr val="000000">
                      <a:alpha val="30000"/>
                    </a:srgbClr>
                  </a:outerShdw>
                </a:effectLst>
                <a:latin typeface="Square721 BT" panose="020B0504020202060204" pitchFamily="34" charset="0"/>
              </a:rPr>
              <a:t>Why is “Natural Mineral” Water </a:t>
            </a:r>
          </a:p>
          <a:p>
            <a:pPr algn="r"/>
            <a:r>
              <a:rPr lang="en-US" sz="4000" b="1" cap="none" spc="0" dirty="0">
                <a:ln w="10160">
                  <a:solidFill>
                    <a:srgbClr val="5C8FCA"/>
                  </a:solidFill>
                  <a:prstDash val="solid"/>
                </a:ln>
                <a:gradFill flip="none" rotWithShape="1">
                  <a:gsLst>
                    <a:gs pos="0">
                      <a:srgbClr val="5A8FCB">
                        <a:tint val="66000"/>
                        <a:satMod val="160000"/>
                      </a:srgbClr>
                    </a:gs>
                    <a:gs pos="50000">
                      <a:srgbClr val="5A8FCB">
                        <a:tint val="44500"/>
                        <a:satMod val="160000"/>
                      </a:srgbClr>
                    </a:gs>
                    <a:gs pos="100000">
                      <a:srgbClr val="5A8FCB">
                        <a:tint val="23500"/>
                        <a:satMod val="160000"/>
                      </a:srgbClr>
                    </a:gs>
                  </a:gsLst>
                  <a:lin ang="8100000" scaled="1"/>
                  <a:tileRect/>
                </a:gradFill>
                <a:effectLst>
                  <a:outerShdw blurRad="38100" dist="22860" dir="5400000" algn="tl" rotWithShape="0">
                    <a:srgbClr val="000000">
                      <a:alpha val="30000"/>
                    </a:srgbClr>
                  </a:outerShdw>
                </a:effectLst>
                <a:latin typeface="Square721 BT" panose="020B0504020202060204" pitchFamily="34" charset="0"/>
              </a:rPr>
              <a:t>Good for You?</a:t>
            </a:r>
          </a:p>
          <a:p>
            <a:pPr algn="r"/>
            <a:endParaRPr lang="en-US" sz="4000" b="1" cap="none" spc="0" dirty="0">
              <a:ln w="10160">
                <a:solidFill>
                  <a:srgbClr val="709FD5"/>
                </a:solidFill>
                <a:prstDash val="solid"/>
              </a:ln>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effectLst>
                <a:outerShdw blurRad="38100" dist="22860" dir="5400000" algn="tl" rotWithShape="0">
                  <a:srgbClr val="000000">
                    <a:alpha val="30000"/>
                  </a:srgbClr>
                </a:outerShdw>
              </a:effectLst>
              <a:latin typeface="Square721 BT" panose="020B0504020202060204" pitchFamily="34" charset="0"/>
            </a:endParaRPr>
          </a:p>
        </p:txBody>
      </p:sp>
      <p:sp>
        <p:nvSpPr>
          <p:cNvPr id="14" name="TextBox 13"/>
          <p:cNvSpPr txBox="1"/>
          <p:nvPr/>
        </p:nvSpPr>
        <p:spPr>
          <a:xfrm>
            <a:off x="6924683" y="4479820"/>
            <a:ext cx="4714752" cy="1569660"/>
          </a:xfrm>
          <a:prstGeom prst="rect">
            <a:avLst/>
          </a:prstGeom>
          <a:noFill/>
        </p:spPr>
        <p:txBody>
          <a:bodyPr wrap="none" rtlCol="0">
            <a:spAutoFit/>
          </a:bodyPr>
          <a:lstStyle/>
          <a:p>
            <a:pPr algn="r"/>
            <a:r>
              <a:rPr lang="de-DE" sz="2400" dirty="0">
                <a:latin typeface="Square721 BT" panose="020B0504020202060204" pitchFamily="34" charset="0"/>
              </a:rPr>
              <a:t>And:</a:t>
            </a:r>
          </a:p>
          <a:p>
            <a:pPr algn="r"/>
            <a:r>
              <a:rPr lang="de-DE" sz="2400" b="1" dirty="0">
                <a:latin typeface="Square721 BT" panose="020B0504020202060204" pitchFamily="34" charset="0"/>
              </a:rPr>
              <a:t>Humans •</a:t>
            </a:r>
            <a:endParaRPr lang="de-DE" sz="2400" dirty="0">
              <a:latin typeface="Square721 BT" panose="020B0504020202060204" pitchFamily="34" charset="0"/>
            </a:endParaRPr>
          </a:p>
          <a:p>
            <a:pPr algn="r"/>
            <a:r>
              <a:rPr lang="de-DE" sz="2400" b="1" dirty="0">
                <a:latin typeface="Square721 BT" panose="020B0504020202060204" pitchFamily="34" charset="0"/>
              </a:rPr>
              <a:t>Animals •</a:t>
            </a:r>
          </a:p>
          <a:p>
            <a:pPr algn="r"/>
            <a:r>
              <a:rPr lang="de-DE" sz="2400" dirty="0">
                <a:latin typeface="Square721 BT" panose="020B0504020202060204" pitchFamily="34" charset="0"/>
              </a:rPr>
              <a:t>And all </a:t>
            </a:r>
            <a:r>
              <a:rPr lang="de-DE" sz="2400" b="1" dirty="0">
                <a:latin typeface="Square721 BT" panose="020B0504020202060204" pitchFamily="34" charset="0"/>
              </a:rPr>
              <a:t>Plants</a:t>
            </a:r>
            <a:r>
              <a:rPr lang="de-DE" sz="2400" dirty="0">
                <a:latin typeface="Square721 BT" panose="020B0504020202060204" pitchFamily="34" charset="0"/>
              </a:rPr>
              <a:t> on this </a:t>
            </a:r>
            <a:r>
              <a:rPr lang="de-DE" sz="2400" b="1" dirty="0">
                <a:latin typeface="Square721 BT" panose="020B0504020202060204" pitchFamily="34" charset="0"/>
              </a:rPr>
              <a:t>Earth •</a:t>
            </a:r>
          </a:p>
        </p:txBody>
      </p:sp>
      <p:sp>
        <p:nvSpPr>
          <p:cNvPr id="15" name="Rectangle 14"/>
          <p:cNvSpPr/>
          <p:nvPr/>
        </p:nvSpPr>
        <p:spPr>
          <a:xfrm>
            <a:off x="1056742" y="4286466"/>
            <a:ext cx="5400668" cy="1946193"/>
          </a:xfrm>
          <a:prstGeom prst="rect">
            <a:avLst/>
          </a:prstGeom>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0" scaled="1"/>
            <a:tileRect/>
          </a:gradFill>
          <a:ln>
            <a:solidFill>
              <a:srgbClr val="5B8F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de-DE" sz="2000" dirty="0">
                <a:solidFill>
                  <a:schemeClr val="tx1"/>
                </a:solidFill>
                <a:latin typeface="Square721 BT" panose="020B0504020202060204" pitchFamily="34" charset="0"/>
              </a:rPr>
              <a:t>Why Calcium and Magnesium</a:t>
            </a:r>
            <a:r>
              <a:rPr lang="en-US" sz="2000" dirty="0">
                <a:solidFill>
                  <a:schemeClr val="tx1"/>
                </a:solidFill>
                <a:latin typeface="Square721 BT" panose="020B0504020202060204" pitchFamily="34" charset="0"/>
              </a:rPr>
              <a:t>including Carbon dioxide (CO2) are one of the most important </a:t>
            </a:r>
            <a:r>
              <a:rPr lang="de-DE" sz="2000" dirty="0">
                <a:solidFill>
                  <a:schemeClr val="tx1"/>
                </a:solidFill>
                <a:latin typeface="Square721 BT" panose="020B0504020202060204" pitchFamily="34" charset="0"/>
              </a:rPr>
              <a:t> substances on Earth?</a:t>
            </a:r>
          </a:p>
        </p:txBody>
      </p:sp>
    </p:spTree>
    <p:extLst>
      <p:ext uri="{BB962C8B-B14F-4D97-AF65-F5344CB8AC3E}">
        <p14:creationId xmlns:p14="http://schemas.microsoft.com/office/powerpoint/2010/main" val="3204080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4</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Scientific Facts</a:t>
            </a:r>
          </a:p>
        </p:txBody>
      </p:sp>
      <p:sp>
        <p:nvSpPr>
          <p:cNvPr id="14" name="Hexagon 13"/>
          <p:cNvSpPr/>
          <p:nvPr/>
        </p:nvSpPr>
        <p:spPr>
          <a:xfrm rot="5400000">
            <a:off x="7536010" y="1300205"/>
            <a:ext cx="2352268" cy="2133471"/>
          </a:xfrm>
          <a:prstGeom prst="hexagon">
            <a:avLst/>
          </a:prstGeom>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ln>
            <a:solidFill>
              <a:srgbClr val="5B8F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5B8FCA"/>
                </a:solidFill>
              </a:ln>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endParaRPr>
          </a:p>
        </p:txBody>
      </p:sp>
      <p:sp>
        <p:nvSpPr>
          <p:cNvPr id="6" name="Rectangle 5"/>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12" name="Hexagon 11"/>
          <p:cNvSpPr/>
          <p:nvPr/>
        </p:nvSpPr>
        <p:spPr>
          <a:xfrm rot="5400000">
            <a:off x="2761854" y="1400776"/>
            <a:ext cx="2352268" cy="2133471"/>
          </a:xfrm>
          <a:prstGeom prst="hexagon">
            <a:avLst/>
          </a:prstGeom>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ln>
            <a:solidFill>
              <a:srgbClr val="5B8F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5B8FCA"/>
                </a:solidFill>
              </a:ln>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endParaRPr>
          </a:p>
        </p:txBody>
      </p:sp>
      <p:sp>
        <p:nvSpPr>
          <p:cNvPr id="13" name="Hexagon 12"/>
          <p:cNvSpPr/>
          <p:nvPr/>
        </p:nvSpPr>
        <p:spPr>
          <a:xfrm rot="5400000">
            <a:off x="5148932" y="1312420"/>
            <a:ext cx="2352268" cy="2133471"/>
          </a:xfrm>
          <a:prstGeom prst="hexagon">
            <a:avLst/>
          </a:prstGeom>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ln>
            <a:solidFill>
              <a:srgbClr val="5B8F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5B8FCA"/>
                </a:solidFill>
              </a:ln>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endParaRPr>
          </a:p>
        </p:txBody>
      </p:sp>
      <p:sp>
        <p:nvSpPr>
          <p:cNvPr id="9" name="Rectangle 8"/>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2" name="Rectangle 1"/>
          <p:cNvSpPr/>
          <p:nvPr/>
        </p:nvSpPr>
        <p:spPr>
          <a:xfrm>
            <a:off x="2948486" y="2055989"/>
            <a:ext cx="1979003" cy="646331"/>
          </a:xfrm>
          <a:prstGeom prst="rect">
            <a:avLst/>
          </a:prstGeom>
        </p:spPr>
        <p:txBody>
          <a:bodyPr wrap="none">
            <a:spAutoFit/>
          </a:bodyPr>
          <a:lstStyle/>
          <a:p>
            <a:pPr algn="ctr"/>
            <a:r>
              <a:rPr lang="de-DE" b="1" dirty="0">
                <a:latin typeface="Square721 BT" panose="020B0504020202060204" pitchFamily="34" charset="0"/>
              </a:rPr>
              <a:t>CO</a:t>
            </a:r>
            <a:r>
              <a:rPr lang="de-DE" b="1" baseline="-25000" dirty="0">
                <a:latin typeface="Square721 BT" panose="020B0504020202060204" pitchFamily="34" charset="0"/>
              </a:rPr>
              <a:t>2</a:t>
            </a:r>
            <a:r>
              <a:rPr lang="de-DE" b="1" dirty="0">
                <a:latin typeface="Square721 BT" panose="020B0504020202060204" pitchFamily="34" charset="0"/>
              </a:rPr>
              <a:t> as, </a:t>
            </a:r>
          </a:p>
          <a:p>
            <a:pPr algn="ctr"/>
            <a:r>
              <a:rPr lang="de-DE" b="1" dirty="0">
                <a:latin typeface="Square721 BT" panose="020B0504020202060204" pitchFamily="34" charset="0"/>
              </a:rPr>
              <a:t>Scientific FACT</a:t>
            </a:r>
          </a:p>
        </p:txBody>
      </p:sp>
      <p:sp>
        <p:nvSpPr>
          <p:cNvPr id="3" name="Rectangle 2"/>
          <p:cNvSpPr/>
          <p:nvPr/>
        </p:nvSpPr>
        <p:spPr>
          <a:xfrm>
            <a:off x="5295489" y="2043774"/>
            <a:ext cx="2059153" cy="646331"/>
          </a:xfrm>
          <a:prstGeom prst="rect">
            <a:avLst/>
          </a:prstGeom>
        </p:spPr>
        <p:txBody>
          <a:bodyPr wrap="none">
            <a:spAutoFit/>
          </a:bodyPr>
          <a:lstStyle/>
          <a:p>
            <a:pPr algn="ctr"/>
            <a:r>
              <a:rPr lang="de-DE" b="1" dirty="0">
                <a:latin typeface="Square721 BT" panose="020B0504020202060204" pitchFamily="34" charset="0"/>
              </a:rPr>
              <a:t>Ca</a:t>
            </a:r>
            <a:r>
              <a:rPr lang="de-DE" b="1" baseline="30000" dirty="0">
                <a:latin typeface="Square721 BT" panose="020B0504020202060204" pitchFamily="34" charset="0"/>
              </a:rPr>
              <a:t>2+ </a:t>
            </a:r>
            <a:r>
              <a:rPr lang="de-DE" b="1" dirty="0">
                <a:latin typeface="Square721 BT" panose="020B0504020202060204" pitchFamily="34" charset="0"/>
              </a:rPr>
              <a:t>as,</a:t>
            </a:r>
          </a:p>
          <a:p>
            <a:pPr algn="ctr"/>
            <a:r>
              <a:rPr lang="de-DE" b="1" dirty="0">
                <a:latin typeface="Square721 BT" panose="020B0504020202060204" pitchFamily="34" charset="0"/>
              </a:rPr>
              <a:t> Scientific FACT</a:t>
            </a:r>
          </a:p>
        </p:txBody>
      </p:sp>
      <p:sp>
        <p:nvSpPr>
          <p:cNvPr id="10" name="Rectangle 9"/>
          <p:cNvSpPr/>
          <p:nvPr/>
        </p:nvSpPr>
        <p:spPr>
          <a:xfrm>
            <a:off x="7722642" y="2055989"/>
            <a:ext cx="1979003" cy="646331"/>
          </a:xfrm>
          <a:prstGeom prst="rect">
            <a:avLst/>
          </a:prstGeom>
        </p:spPr>
        <p:txBody>
          <a:bodyPr wrap="none">
            <a:spAutoFit/>
          </a:bodyPr>
          <a:lstStyle/>
          <a:p>
            <a:pPr algn="ctr"/>
            <a:r>
              <a:rPr lang="de-DE" b="1" dirty="0">
                <a:latin typeface="Square721 BT" panose="020B0504020202060204" pitchFamily="34" charset="0"/>
              </a:rPr>
              <a:t>Mg</a:t>
            </a:r>
            <a:r>
              <a:rPr lang="de-DE" b="1" baseline="30000" dirty="0">
                <a:latin typeface="Square721 BT" panose="020B0504020202060204" pitchFamily="34" charset="0"/>
              </a:rPr>
              <a:t>2+ </a:t>
            </a:r>
            <a:r>
              <a:rPr lang="de-DE" b="1" dirty="0">
                <a:latin typeface="Square721 BT" panose="020B0504020202060204" pitchFamily="34" charset="0"/>
              </a:rPr>
              <a:t>as, </a:t>
            </a:r>
          </a:p>
          <a:p>
            <a:pPr algn="ctr"/>
            <a:r>
              <a:rPr lang="de-DE" b="1" dirty="0">
                <a:latin typeface="Square721 BT" panose="020B0504020202060204" pitchFamily="34" charset="0"/>
              </a:rPr>
              <a:t>Scientific FACT</a:t>
            </a:r>
          </a:p>
        </p:txBody>
      </p:sp>
      <p:sp>
        <p:nvSpPr>
          <p:cNvPr id="15" name="Rectangle 14"/>
          <p:cNvSpPr/>
          <p:nvPr/>
        </p:nvSpPr>
        <p:spPr>
          <a:xfrm>
            <a:off x="1095382" y="3620216"/>
            <a:ext cx="10687050" cy="1200329"/>
          </a:xfrm>
          <a:prstGeom prst="rect">
            <a:avLst/>
          </a:prstGeom>
        </p:spPr>
        <p:txBody>
          <a:bodyPr wrap="square">
            <a:spAutoFit/>
          </a:bodyPr>
          <a:lstStyle/>
          <a:p>
            <a:pPr algn="just"/>
            <a:r>
              <a:rPr lang="en-US" dirty="0">
                <a:latin typeface="Square721 BT" panose="020B0504020202060204" pitchFamily="34" charset="0"/>
              </a:rPr>
              <a:t>SP3 Water does much more than just hydrate you. In scientific fact, it helps to develop strong bones, healthy heart and nervous system, without adding any calories or unnecessary sodium in your diet. Perhaps the biggest Myth about “Natural” Mineral Water is that it is only made by </a:t>
            </a:r>
            <a:r>
              <a:rPr lang="en-US" b="1" dirty="0">
                <a:solidFill>
                  <a:srgbClr val="709FD5"/>
                </a:solidFill>
                <a:latin typeface="Square721 BT" panose="020B0504020202060204" pitchFamily="34" charset="0"/>
              </a:rPr>
              <a:t>FILTERSORB  SP3 </a:t>
            </a:r>
            <a:r>
              <a:rPr lang="en-US" dirty="0">
                <a:latin typeface="Square721 BT" panose="020B0504020202060204" pitchFamily="34" charset="0"/>
              </a:rPr>
              <a:t>Systems.</a:t>
            </a:r>
            <a:endParaRPr lang="de-DE" dirty="0">
              <a:latin typeface="Square721 BT" panose="020B0504020202060204" pitchFamily="34" charset="0"/>
            </a:endParaRPr>
          </a:p>
        </p:txBody>
      </p:sp>
      <p:sp>
        <p:nvSpPr>
          <p:cNvPr id="16" name="Rectangle 15"/>
          <p:cNvSpPr/>
          <p:nvPr/>
        </p:nvSpPr>
        <p:spPr>
          <a:xfrm>
            <a:off x="1095382" y="4887041"/>
            <a:ext cx="10687050" cy="646331"/>
          </a:xfrm>
          <a:prstGeom prst="rect">
            <a:avLst/>
          </a:prstGeom>
        </p:spPr>
        <p:txBody>
          <a:bodyPr wrap="square">
            <a:spAutoFit/>
          </a:bodyPr>
          <a:lstStyle/>
          <a:p>
            <a:pPr algn="just"/>
            <a:r>
              <a:rPr lang="en-US" dirty="0">
                <a:latin typeface="Square721 BT" panose="020B0504020202060204" pitchFamily="34" charset="0"/>
              </a:rPr>
              <a:t>And it is a “Scientific Fact” that all TAP waters in the world contains enough dissolved minerals to satisfy the</a:t>
            </a:r>
            <a:endParaRPr lang="de-DE" dirty="0">
              <a:latin typeface="Square721 BT" panose="020B0504020202060204" pitchFamily="34" charset="0"/>
            </a:endParaRPr>
          </a:p>
        </p:txBody>
      </p:sp>
      <p:sp>
        <p:nvSpPr>
          <p:cNvPr id="17" name="Rectangle 16"/>
          <p:cNvSpPr/>
          <p:nvPr/>
        </p:nvSpPr>
        <p:spPr>
          <a:xfrm>
            <a:off x="958290" y="5593523"/>
            <a:ext cx="10733550" cy="923330"/>
          </a:xfrm>
          <a:prstGeom prst="rect">
            <a:avLst/>
          </a:prstGeom>
        </p:spPr>
        <p:txBody>
          <a:bodyPr wrap="square">
            <a:spAutoFit/>
          </a:bodyPr>
          <a:lstStyle/>
          <a:p>
            <a:pPr algn="just"/>
            <a:r>
              <a:rPr lang="en-US" b="1" dirty="0">
                <a:latin typeface="Square721 BT" panose="020B0504020202060204" pitchFamily="34" charset="0"/>
              </a:rPr>
              <a:t>“DEFINITION OF MINERAL WATER”</a:t>
            </a:r>
            <a:r>
              <a:rPr lang="en-US" dirty="0">
                <a:latin typeface="Square721 BT" panose="020B0504020202060204" pitchFamily="34" charset="0"/>
              </a:rPr>
              <a:t> Worldwide it is by “</a:t>
            </a:r>
            <a:r>
              <a:rPr lang="en-US" b="1" dirty="0">
                <a:latin typeface="Square721 BT" panose="020B0504020202060204" pitchFamily="34" charset="0"/>
              </a:rPr>
              <a:t>LAW</a:t>
            </a:r>
            <a:r>
              <a:rPr lang="en-US" dirty="0">
                <a:latin typeface="Square721 BT" panose="020B0504020202060204" pitchFamily="34" charset="0"/>
              </a:rPr>
              <a:t>” that any “</a:t>
            </a:r>
            <a:r>
              <a:rPr lang="en-US" b="1" dirty="0">
                <a:latin typeface="Square721 BT" panose="020B0504020202060204" pitchFamily="34" charset="0"/>
              </a:rPr>
              <a:t>MINERAL WATER</a:t>
            </a:r>
            <a:r>
              <a:rPr lang="en-US" dirty="0">
                <a:latin typeface="Square721 BT" panose="020B0504020202060204" pitchFamily="34" charset="0"/>
              </a:rPr>
              <a:t>” must contain at least 250 mg/L (min.) and more healthy mineral water up to 350 mg/L of dissolved solids without adding anything artificially.</a:t>
            </a:r>
            <a:endParaRPr lang="de-DE" dirty="0">
              <a:latin typeface="Square721 BT" panose="020B0504020202060204" pitchFamily="34" charset="0"/>
            </a:endParaRPr>
          </a:p>
        </p:txBody>
      </p:sp>
    </p:spTree>
    <p:extLst>
      <p:ext uri="{BB962C8B-B14F-4D97-AF65-F5344CB8AC3E}">
        <p14:creationId xmlns:p14="http://schemas.microsoft.com/office/powerpoint/2010/main" val="3149876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5</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Nutrition Facts</a:t>
            </a:r>
          </a:p>
        </p:txBody>
      </p:sp>
      <p:sp>
        <p:nvSpPr>
          <p:cNvPr id="6" name="Rectangle 5"/>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9" name="Rectangle 8"/>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2" name="Rectangle 1"/>
          <p:cNvSpPr/>
          <p:nvPr/>
        </p:nvSpPr>
        <p:spPr>
          <a:xfrm>
            <a:off x="791700" y="1380869"/>
            <a:ext cx="6836321" cy="1061829"/>
          </a:xfrm>
          <a:prstGeom prst="rect">
            <a:avLst/>
          </a:prstGeom>
        </p:spPr>
        <p:txBody>
          <a:bodyPr wrap="square">
            <a:spAutoFit/>
          </a:bodyPr>
          <a:lstStyle/>
          <a:p>
            <a:pPr algn="just">
              <a:lnSpc>
                <a:spcPct val="150000"/>
              </a:lnSpc>
            </a:pPr>
            <a:r>
              <a:rPr lang="en-US" dirty="0">
                <a:latin typeface="Square721 BT" panose="020B0504020202060204" pitchFamily="34" charset="0"/>
              </a:rPr>
              <a:t>Check the Nutrition Facts Panel to Verify What is </a:t>
            </a:r>
          </a:p>
          <a:p>
            <a:pPr algn="just">
              <a:lnSpc>
                <a:spcPct val="150000"/>
              </a:lnSpc>
            </a:pPr>
            <a:r>
              <a:rPr lang="en-US" sz="2400" b="1" dirty="0">
                <a:latin typeface="Square721 BT" panose="020B0504020202060204" pitchFamily="34" charset="0"/>
              </a:rPr>
              <a:t>		in the Water you are drinking </a:t>
            </a:r>
            <a:endParaRPr lang="de-DE" sz="2400" b="1" dirty="0">
              <a:latin typeface="Square721 BT" panose="020B0504020202060204" pitchFamily="34" charset="0"/>
            </a:endParaRPr>
          </a:p>
        </p:txBody>
      </p:sp>
      <p:sp>
        <p:nvSpPr>
          <p:cNvPr id="3" name="Pentagon 2"/>
          <p:cNvSpPr/>
          <p:nvPr/>
        </p:nvSpPr>
        <p:spPr>
          <a:xfrm>
            <a:off x="396142" y="2863516"/>
            <a:ext cx="2646948" cy="1034716"/>
          </a:xfrm>
          <a:prstGeom prst="homePlate">
            <a:avLst/>
          </a:prstGeom>
          <a:gradFill flip="none" rotWithShape="1">
            <a:gsLst>
              <a:gs pos="0">
                <a:srgbClr val="709FD5">
                  <a:tint val="66000"/>
                  <a:satMod val="160000"/>
                </a:srgbClr>
              </a:gs>
              <a:gs pos="50000">
                <a:srgbClr val="709FD5">
                  <a:tint val="44500"/>
                  <a:satMod val="160000"/>
                </a:srgbClr>
              </a:gs>
              <a:gs pos="100000">
                <a:srgbClr val="709FD5">
                  <a:tint val="23500"/>
                  <a:satMod val="160000"/>
                </a:srgbClr>
              </a:gs>
            </a:gsLst>
            <a:lin ang="0" scaled="1"/>
            <a:tileRect/>
          </a:gradFill>
          <a:ln>
            <a:solidFill>
              <a:srgbClr val="709F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Square721 BT" panose="020B0504020202060204" pitchFamily="34" charset="0"/>
              </a:rPr>
              <a:t>Watch Water</a:t>
            </a:r>
            <a:r>
              <a:rPr lang="de-DE" b="1" dirty="0">
                <a:solidFill>
                  <a:schemeClr val="tx1"/>
                </a:solidFill>
                <a:latin typeface="Square721 BT" panose="020B0504020202060204" pitchFamily="34" charset="0"/>
                <a:sym typeface="Symbol" panose="05050102010706020507" pitchFamily="18" charset="2"/>
              </a:rPr>
              <a:t></a:t>
            </a:r>
            <a:endParaRPr lang="de-DE" b="1" dirty="0">
              <a:solidFill>
                <a:schemeClr val="tx1"/>
              </a:solidFill>
              <a:latin typeface="Square721 BT" panose="020B0504020202060204" pitchFamily="34" charset="0"/>
            </a:endParaRPr>
          </a:p>
          <a:p>
            <a:pPr algn="ctr"/>
            <a:r>
              <a:rPr lang="de-DE" dirty="0">
                <a:solidFill>
                  <a:schemeClr val="tx1"/>
                </a:solidFill>
                <a:latin typeface="Square721 BT" panose="020B0504020202060204" pitchFamily="34" charset="0"/>
              </a:rPr>
              <a:t>Hydration</a:t>
            </a:r>
          </a:p>
        </p:txBody>
      </p:sp>
      <p:sp>
        <p:nvSpPr>
          <p:cNvPr id="10" name="Rectangle 9"/>
          <p:cNvSpPr/>
          <p:nvPr/>
        </p:nvSpPr>
        <p:spPr>
          <a:xfrm>
            <a:off x="3048000" y="2563014"/>
            <a:ext cx="8305800" cy="2169825"/>
          </a:xfrm>
          <a:prstGeom prst="rect">
            <a:avLst/>
          </a:prstGeom>
        </p:spPr>
        <p:txBody>
          <a:bodyPr wrap="square">
            <a:spAutoFit/>
          </a:bodyPr>
          <a:lstStyle/>
          <a:p>
            <a:pPr algn="just">
              <a:lnSpc>
                <a:spcPct val="150000"/>
              </a:lnSpc>
            </a:pPr>
            <a:r>
              <a:rPr lang="en-US" dirty="0">
                <a:latin typeface="Square721 BT" panose="020B0504020202060204" pitchFamily="34" charset="0"/>
              </a:rPr>
              <a:t>Your body loses water everyday through perspiration, respiration and urination. You need to replenish this water with food beverages. Water is simplest way to replenish these lost fluids, because it is easily absorbed into your system and is used in nearly all CELLULAR processes.</a:t>
            </a:r>
            <a:endParaRPr lang="de-DE" dirty="0">
              <a:latin typeface="Square721 BT" panose="020B0504020202060204" pitchFamily="34" charset="0"/>
            </a:endParaRPr>
          </a:p>
        </p:txBody>
      </p:sp>
      <p:sp>
        <p:nvSpPr>
          <p:cNvPr id="11" name="Rectangle 10"/>
          <p:cNvSpPr/>
          <p:nvPr/>
        </p:nvSpPr>
        <p:spPr>
          <a:xfrm>
            <a:off x="3048000" y="4732839"/>
            <a:ext cx="8305800" cy="923330"/>
          </a:xfrm>
          <a:prstGeom prst="rect">
            <a:avLst/>
          </a:prstGeom>
        </p:spPr>
        <p:txBody>
          <a:bodyPr wrap="square">
            <a:spAutoFit/>
          </a:bodyPr>
          <a:lstStyle/>
          <a:p>
            <a:pPr algn="just">
              <a:lnSpc>
                <a:spcPct val="150000"/>
              </a:lnSpc>
            </a:pPr>
            <a:r>
              <a:rPr lang="en-US" dirty="0">
                <a:latin typeface="Square721 BT" panose="020B0504020202060204" pitchFamily="34" charset="0"/>
              </a:rPr>
              <a:t>It’s a scientific FACT that water comprises up to 70% of the body weight by an adult MAN or WOMAN.</a:t>
            </a:r>
            <a:endParaRPr lang="de-DE" dirty="0">
              <a:latin typeface="Square721 BT" panose="020B0504020202060204" pitchFamily="34" charset="0"/>
            </a:endParaRPr>
          </a:p>
        </p:txBody>
      </p:sp>
      <p:sp>
        <p:nvSpPr>
          <p:cNvPr id="12" name="Rectangle 11"/>
          <p:cNvSpPr/>
          <p:nvPr/>
        </p:nvSpPr>
        <p:spPr>
          <a:xfrm>
            <a:off x="3048000" y="5775079"/>
            <a:ext cx="8305800" cy="923330"/>
          </a:xfrm>
          <a:prstGeom prst="rect">
            <a:avLst/>
          </a:prstGeom>
        </p:spPr>
        <p:txBody>
          <a:bodyPr wrap="square">
            <a:spAutoFit/>
          </a:bodyPr>
          <a:lstStyle/>
          <a:p>
            <a:pPr algn="just">
              <a:lnSpc>
                <a:spcPct val="150000"/>
              </a:lnSpc>
            </a:pPr>
            <a:r>
              <a:rPr lang="en-US" dirty="0">
                <a:latin typeface="Square721 BT" panose="020B0504020202060204" pitchFamily="34" charset="0"/>
              </a:rPr>
              <a:t>A simple illustration that Ca/Mg (carbonate) + H2O + CO2 is all very essential to just about everything your body does.</a:t>
            </a:r>
            <a:endParaRPr lang="de-DE" dirty="0">
              <a:latin typeface="Square721 BT" panose="020B0504020202060204" pitchFamily="34" charset="0"/>
            </a:endParaRPr>
          </a:p>
        </p:txBody>
      </p:sp>
    </p:spTree>
    <p:extLst>
      <p:ext uri="{BB962C8B-B14F-4D97-AF65-F5344CB8AC3E}">
        <p14:creationId xmlns:p14="http://schemas.microsoft.com/office/powerpoint/2010/main" val="399281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6</a:t>
            </a:fld>
            <a:endParaRPr lang="de-DE" dirty="0"/>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SP3 Water, Safe for Drinking</a:t>
            </a:r>
          </a:p>
        </p:txBody>
      </p:sp>
      <p:sp>
        <p:nvSpPr>
          <p:cNvPr id="6" name="Rectangle 5"/>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9" name="Rectangle 8"/>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2" name="Rectangle 1"/>
          <p:cNvSpPr/>
          <p:nvPr/>
        </p:nvSpPr>
        <p:spPr>
          <a:xfrm>
            <a:off x="838200" y="1400186"/>
            <a:ext cx="7515199" cy="1754326"/>
          </a:xfrm>
          <a:prstGeom prst="rect">
            <a:avLst/>
          </a:prstGeom>
        </p:spPr>
        <p:txBody>
          <a:bodyPr wrap="none">
            <a:spAutoFit/>
          </a:bodyPr>
          <a:lstStyle/>
          <a:p>
            <a:pPr>
              <a:lnSpc>
                <a:spcPct val="150000"/>
              </a:lnSpc>
            </a:pPr>
            <a:r>
              <a:rPr lang="en-US" sz="2400" dirty="0">
                <a:latin typeface="Square721 BT" panose="020B0504020202060204" pitchFamily="34" charset="0"/>
              </a:rPr>
              <a:t>SP3 Water is SAFE and NATURAL.</a:t>
            </a:r>
          </a:p>
          <a:p>
            <a:pPr>
              <a:lnSpc>
                <a:spcPct val="150000"/>
              </a:lnSpc>
            </a:pPr>
            <a:r>
              <a:rPr lang="en-US" sz="2400" dirty="0">
                <a:latin typeface="Square721 BT" panose="020B0504020202060204" pitchFamily="34" charset="0"/>
              </a:rPr>
              <a:t>SP3 Media is certified to ANSI/NSF 61</a:t>
            </a:r>
          </a:p>
          <a:p>
            <a:pPr>
              <a:lnSpc>
                <a:spcPct val="150000"/>
              </a:lnSpc>
            </a:pPr>
            <a:r>
              <a:rPr lang="en-US" sz="2400">
                <a:latin typeface="Square721 BT" panose="020B0504020202060204" pitchFamily="34" charset="0"/>
              </a:rPr>
              <a:t>certified for by WQA </a:t>
            </a:r>
            <a:r>
              <a:rPr lang="en-US" sz="2400" dirty="0">
                <a:latin typeface="Square721 BT" panose="020B0504020202060204" pitchFamily="34" charset="0"/>
              </a:rPr>
              <a:t>Drinking water applications.</a:t>
            </a:r>
            <a:endParaRPr lang="de-DE" sz="2400" dirty="0">
              <a:latin typeface="Square721 BT" panose="020B0504020202060204" pitchFamily="34" charset="0"/>
            </a:endParaRPr>
          </a:p>
        </p:txBody>
      </p:sp>
      <p:pic>
        <p:nvPicPr>
          <p:cNvPr id="11" name="Picture 10"/>
          <p:cNvPicPr>
            <a:picLocks noChangeAspect="1"/>
          </p:cNvPicPr>
          <p:nvPr/>
        </p:nvPicPr>
        <p:blipFill>
          <a:blip r:embed="rId4"/>
          <a:stretch>
            <a:fillRect/>
          </a:stretch>
        </p:blipFill>
        <p:spPr>
          <a:xfrm>
            <a:off x="8206640" y="1190196"/>
            <a:ext cx="2932003" cy="3116535"/>
          </a:xfrm>
          <a:prstGeom prst="rect">
            <a:avLst/>
          </a:prstGeom>
        </p:spPr>
      </p:pic>
      <p:sp>
        <p:nvSpPr>
          <p:cNvPr id="12" name="Rectangle 11"/>
          <p:cNvSpPr/>
          <p:nvPr/>
        </p:nvSpPr>
        <p:spPr>
          <a:xfrm>
            <a:off x="791700" y="3233888"/>
            <a:ext cx="7533074" cy="369332"/>
          </a:xfrm>
          <a:prstGeom prst="rect">
            <a:avLst/>
          </a:prstGeom>
        </p:spPr>
        <p:txBody>
          <a:bodyPr wrap="square">
            <a:spAutoFit/>
          </a:bodyPr>
          <a:lstStyle/>
          <a:p>
            <a:r>
              <a:rPr lang="en-US" dirty="0"/>
              <a:t>All Bottled water manufacturers remove Calcium and Magnesium from water.</a:t>
            </a:r>
            <a:endParaRPr lang="de-DE" dirty="0"/>
          </a:p>
        </p:txBody>
      </p:sp>
      <p:sp>
        <p:nvSpPr>
          <p:cNvPr id="13" name="Rectangle 12"/>
          <p:cNvSpPr/>
          <p:nvPr/>
        </p:nvSpPr>
        <p:spPr>
          <a:xfrm>
            <a:off x="859824" y="3733259"/>
            <a:ext cx="10136670" cy="1754326"/>
          </a:xfrm>
          <a:prstGeom prst="rect">
            <a:avLst/>
          </a:prstGeom>
        </p:spPr>
        <p:txBody>
          <a:bodyPr wrap="square">
            <a:spAutoFit/>
          </a:bodyPr>
          <a:lstStyle/>
          <a:p>
            <a:pPr algn="just"/>
            <a:r>
              <a:rPr lang="en-US" b="1" dirty="0"/>
              <a:t>CALCIUM</a:t>
            </a:r>
            <a:r>
              <a:rPr lang="en-US" dirty="0"/>
              <a:t> is important for building and maintaining strong bones. SP3 water </a:t>
            </a:r>
          </a:p>
          <a:p>
            <a:pPr algn="just"/>
            <a:r>
              <a:rPr lang="en-US" dirty="0"/>
              <a:t>contains clinically significant amounts of </a:t>
            </a:r>
            <a:r>
              <a:rPr lang="en-US" b="1" dirty="0"/>
              <a:t>CALCIUM</a:t>
            </a:r>
            <a:r>
              <a:rPr lang="en-US" dirty="0"/>
              <a:t>. Researchers from all over the</a:t>
            </a:r>
          </a:p>
          <a:p>
            <a:pPr algn="just"/>
            <a:r>
              <a:rPr lang="en-US" dirty="0"/>
              <a:t> world published a STUDY in the “Journal of General Internal Medicine” concluding that TAP Water which is rich in minerals contains 40 to 80 percent of daily allowance for </a:t>
            </a:r>
            <a:r>
              <a:rPr lang="en-US" b="1" dirty="0"/>
              <a:t>CALCIUM</a:t>
            </a:r>
            <a:r>
              <a:rPr lang="en-US" dirty="0"/>
              <a:t>. </a:t>
            </a:r>
          </a:p>
          <a:p>
            <a:pPr algn="just"/>
            <a:endParaRPr lang="en-US" dirty="0"/>
          </a:p>
          <a:p>
            <a:pPr algn="just"/>
            <a:r>
              <a:rPr lang="en-US" dirty="0"/>
              <a:t>Another group of researchers in CANADA published a study in</a:t>
            </a:r>
            <a:endParaRPr lang="de-DE" dirty="0"/>
          </a:p>
        </p:txBody>
      </p:sp>
      <p:sp>
        <p:nvSpPr>
          <p:cNvPr id="14" name="Rectangle 13"/>
          <p:cNvSpPr/>
          <p:nvPr/>
        </p:nvSpPr>
        <p:spPr>
          <a:xfrm>
            <a:off x="3800740" y="5535033"/>
            <a:ext cx="4636527" cy="923330"/>
          </a:xfrm>
          <a:prstGeom prst="rect">
            <a:avLst/>
          </a:prstGeom>
          <a:noFill/>
        </p:spPr>
        <p:txBody>
          <a:bodyPr wrap="none" lIns="91440" tIns="45720" rIns="91440" bIns="45720">
            <a:spAutoFit/>
          </a:bodyPr>
          <a:lstStyle/>
          <a:p>
            <a:pPr algn="ctr"/>
            <a:r>
              <a:rPr lang="en-US" sz="5400" b="1" dirty="0">
                <a:ln w="10160">
                  <a:solidFill>
                    <a:srgbClr val="5B8FCA"/>
                  </a:solidFill>
                  <a:prstDash val="solid"/>
                </a:ln>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effectLst>
                  <a:outerShdw blurRad="38100" dist="22860" dir="5400000" algn="tl" rotWithShape="0">
                    <a:srgbClr val="000000">
                      <a:alpha val="30000"/>
                    </a:srgbClr>
                  </a:outerShdw>
                </a:effectLst>
              </a:rPr>
              <a:t>OSTEOPOROSIS</a:t>
            </a:r>
            <a:endParaRPr lang="en-US" sz="5400" b="1" cap="none" spc="0" dirty="0">
              <a:ln w="10160">
                <a:solidFill>
                  <a:srgbClr val="5B8FCA"/>
                </a:solidFill>
                <a:prstDash val="solid"/>
              </a:ln>
              <a:gradFill flip="none" rotWithShape="1">
                <a:gsLst>
                  <a:gs pos="0">
                    <a:srgbClr val="5B8FCA">
                      <a:tint val="66000"/>
                      <a:satMod val="160000"/>
                    </a:srgbClr>
                  </a:gs>
                  <a:gs pos="50000">
                    <a:srgbClr val="5B8FCA">
                      <a:tint val="44500"/>
                      <a:satMod val="160000"/>
                    </a:srgbClr>
                  </a:gs>
                  <a:gs pos="100000">
                    <a:srgbClr val="5B8FCA">
                      <a:tint val="23500"/>
                      <a:satMod val="160000"/>
                    </a:srgbClr>
                  </a:gs>
                </a:gsLst>
                <a:lin ang="5400000" scaled="1"/>
                <a:tileRect/>
              </a:gradFill>
              <a:effectLst>
                <a:outerShdw blurRad="38100" dist="22860" dir="5400000" algn="tl" rotWithShape="0">
                  <a:srgbClr val="000000">
                    <a:alpha val="30000"/>
                  </a:srgbClr>
                </a:outerShdw>
              </a:effectLst>
            </a:endParaRPr>
          </a:p>
        </p:txBody>
      </p:sp>
      <p:sp>
        <p:nvSpPr>
          <p:cNvPr id="15" name="Rectangle 14"/>
          <p:cNvSpPr/>
          <p:nvPr/>
        </p:nvSpPr>
        <p:spPr>
          <a:xfrm>
            <a:off x="4670528" y="6145683"/>
            <a:ext cx="2896947" cy="584775"/>
          </a:xfrm>
          <a:prstGeom prst="rect">
            <a:avLst/>
          </a:prstGeom>
          <a:noFill/>
        </p:spPr>
        <p:txBody>
          <a:bodyPr wrap="none" lIns="91440" tIns="45720" rIns="91440" bIns="45720">
            <a:spAutoFit/>
          </a:bodyPr>
          <a:lstStyle/>
          <a:p>
            <a:pPr algn="ctr"/>
            <a:r>
              <a:rPr lang="en-US" sz="3200" b="1" cap="none" spc="0" dirty="0">
                <a:ln w="10160">
                  <a:solidFill>
                    <a:srgbClr val="5B8FCA"/>
                  </a:solidFill>
                  <a:prstDash val="solid"/>
                </a:ln>
                <a:solidFill>
                  <a:srgbClr val="5B8FCA"/>
                </a:solidFill>
                <a:effectLst>
                  <a:outerShdw blurRad="38100" dist="22860" dir="5400000" algn="tl" rotWithShape="0">
                    <a:srgbClr val="000000">
                      <a:alpha val="30000"/>
                    </a:srgbClr>
                  </a:outerShdw>
                </a:effectLst>
                <a:latin typeface="Square721 BT" panose="020B0504020202060204" pitchFamily="34" charset="0"/>
              </a:rPr>
              <a:t>International</a:t>
            </a:r>
          </a:p>
        </p:txBody>
      </p:sp>
    </p:spTree>
    <p:extLst>
      <p:ext uri="{BB962C8B-B14F-4D97-AF65-F5344CB8AC3E}">
        <p14:creationId xmlns:p14="http://schemas.microsoft.com/office/powerpoint/2010/main" val="3279141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7</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Calcium in SP3 Water</a:t>
            </a:r>
          </a:p>
        </p:txBody>
      </p:sp>
      <p:sp>
        <p:nvSpPr>
          <p:cNvPr id="6" name="Rectangle 5"/>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9" name="Rectangle 8"/>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8905703" y="2115765"/>
            <a:ext cx="3319932" cy="4808963"/>
          </a:xfrm>
          <a:prstGeom prst="rect">
            <a:avLst/>
          </a:prstGeom>
        </p:spPr>
      </p:pic>
      <p:sp>
        <p:nvSpPr>
          <p:cNvPr id="11" name="Rectangle 10"/>
          <p:cNvSpPr/>
          <p:nvPr/>
        </p:nvSpPr>
        <p:spPr>
          <a:xfrm>
            <a:off x="838199" y="1345315"/>
            <a:ext cx="10653216" cy="1338828"/>
          </a:xfrm>
          <a:prstGeom prst="rect">
            <a:avLst/>
          </a:prstGeom>
        </p:spPr>
        <p:txBody>
          <a:bodyPr wrap="square">
            <a:spAutoFit/>
          </a:bodyPr>
          <a:lstStyle/>
          <a:p>
            <a:pPr algn="just">
              <a:lnSpc>
                <a:spcPct val="150000"/>
              </a:lnSpc>
            </a:pPr>
            <a:r>
              <a:rPr lang="en-US" dirty="0">
                <a:latin typeface="Square721 BT" panose="020B0504020202060204" pitchFamily="34" charset="0"/>
              </a:rPr>
              <a:t>- is just as readily absorbed in your body as the Calcium in foods, such as MILK or other “DAIRY PRODUCTS”. Calcium is available in hard-water and has “hard” taste and feed to water, which is why all bottled water manufacturers </a:t>
            </a:r>
            <a:r>
              <a:rPr lang="en-US" b="1" dirty="0">
                <a:latin typeface="Square721 BT" panose="020B0504020202060204" pitchFamily="34" charset="0"/>
              </a:rPr>
              <a:t>REMOVE IT</a:t>
            </a:r>
            <a:r>
              <a:rPr lang="en-US" dirty="0">
                <a:latin typeface="Square721 BT" panose="020B0504020202060204" pitchFamily="34" charset="0"/>
              </a:rPr>
              <a:t>.</a:t>
            </a:r>
            <a:endParaRPr lang="de-DE" dirty="0">
              <a:latin typeface="Square721 BT" panose="020B0504020202060204" pitchFamily="34" charset="0"/>
            </a:endParaRPr>
          </a:p>
        </p:txBody>
      </p:sp>
      <p:sp>
        <p:nvSpPr>
          <p:cNvPr id="12" name="Title 7"/>
          <p:cNvSpPr txBox="1">
            <a:spLocks/>
          </p:cNvSpPr>
          <p:nvPr/>
        </p:nvSpPr>
        <p:spPr>
          <a:xfrm>
            <a:off x="838200" y="287577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800" b="1" dirty="0">
                <a:latin typeface="Square721 BT" panose="020B0504020202060204" pitchFamily="34" charset="0"/>
              </a:rPr>
              <a:t>Magnesium in SP3 Water</a:t>
            </a:r>
          </a:p>
        </p:txBody>
      </p:sp>
      <p:sp>
        <p:nvSpPr>
          <p:cNvPr id="13" name="Rectangle 12"/>
          <p:cNvSpPr/>
          <p:nvPr/>
        </p:nvSpPr>
        <p:spPr>
          <a:xfrm>
            <a:off x="838198" y="3779456"/>
            <a:ext cx="8033869" cy="1754326"/>
          </a:xfrm>
          <a:prstGeom prst="rect">
            <a:avLst/>
          </a:prstGeom>
        </p:spPr>
        <p:txBody>
          <a:bodyPr wrap="square">
            <a:spAutoFit/>
          </a:bodyPr>
          <a:lstStyle/>
          <a:p>
            <a:pPr algn="just">
              <a:lnSpc>
                <a:spcPct val="150000"/>
              </a:lnSpc>
            </a:pPr>
            <a:r>
              <a:rPr lang="en-US" dirty="0">
                <a:latin typeface="Square721 BT" panose="020B0504020202060204" pitchFamily="34" charset="0"/>
              </a:rPr>
              <a:t>Magnesium is more important for strong bones and cardiac health. It helps Calcium bind together to form bones. Also many hundreds of</a:t>
            </a:r>
          </a:p>
          <a:p>
            <a:pPr algn="ctr">
              <a:lnSpc>
                <a:spcPct val="150000"/>
              </a:lnSpc>
            </a:pPr>
            <a:r>
              <a:rPr lang="en-US" b="1" dirty="0">
                <a:latin typeface="Square721 BT" panose="020B0504020202060204" pitchFamily="34" charset="0"/>
              </a:rPr>
              <a:t>“EPIDEMIOLOGICAL  STUDIES”</a:t>
            </a:r>
          </a:p>
          <a:p>
            <a:pPr algn="just">
              <a:lnSpc>
                <a:spcPct val="150000"/>
              </a:lnSpc>
            </a:pPr>
            <a:r>
              <a:rPr lang="en-US" dirty="0">
                <a:latin typeface="Square721 BT" panose="020B0504020202060204" pitchFamily="34" charset="0"/>
              </a:rPr>
              <a:t>Have found an inverse relationship between</a:t>
            </a:r>
            <a:endParaRPr lang="de-DE" dirty="0">
              <a:latin typeface="Square721 BT" panose="020B0504020202060204" pitchFamily="34" charset="0"/>
            </a:endParaRPr>
          </a:p>
        </p:txBody>
      </p:sp>
      <p:sp>
        <p:nvSpPr>
          <p:cNvPr id="14" name="Rectangle 13"/>
          <p:cNvSpPr/>
          <p:nvPr/>
        </p:nvSpPr>
        <p:spPr>
          <a:xfrm>
            <a:off x="1928115" y="5546709"/>
            <a:ext cx="6285054" cy="369332"/>
          </a:xfrm>
          <a:prstGeom prst="rect">
            <a:avLst/>
          </a:prstGeom>
        </p:spPr>
        <p:txBody>
          <a:bodyPr wrap="none">
            <a:spAutoFit/>
          </a:bodyPr>
          <a:lstStyle/>
          <a:p>
            <a:r>
              <a:rPr lang="en-US" b="1" dirty="0">
                <a:latin typeface="Square721 BT" panose="020B0504020202060204" pitchFamily="34" charset="0"/>
              </a:rPr>
              <a:t>MAGNESIUM </a:t>
            </a:r>
            <a:r>
              <a:rPr lang="en-US" dirty="0">
                <a:latin typeface="Square721 BT" panose="020B0504020202060204" pitchFamily="34" charset="0"/>
              </a:rPr>
              <a:t>INTAKE AND </a:t>
            </a:r>
            <a:r>
              <a:rPr lang="en-US" b="1" dirty="0">
                <a:latin typeface="Square721 BT" panose="020B0504020202060204" pitchFamily="34" charset="0"/>
              </a:rPr>
              <a:t>CARDIAC ARRHYTHMIA</a:t>
            </a:r>
            <a:endParaRPr lang="de-DE" b="1" dirty="0">
              <a:latin typeface="Square721 BT" panose="020B0504020202060204" pitchFamily="34" charset="0"/>
            </a:endParaRPr>
          </a:p>
        </p:txBody>
      </p:sp>
      <p:sp>
        <p:nvSpPr>
          <p:cNvPr id="15" name="Rectangle 14"/>
          <p:cNvSpPr/>
          <p:nvPr/>
        </p:nvSpPr>
        <p:spPr>
          <a:xfrm>
            <a:off x="859455" y="6012031"/>
            <a:ext cx="8291052" cy="369332"/>
          </a:xfrm>
          <a:prstGeom prst="rect">
            <a:avLst/>
          </a:prstGeom>
        </p:spPr>
        <p:txBody>
          <a:bodyPr wrap="square">
            <a:spAutoFit/>
          </a:bodyPr>
          <a:lstStyle/>
          <a:p>
            <a:r>
              <a:rPr lang="en-US" dirty="0">
                <a:latin typeface="Square721 BT" panose="020B0504020202060204" pitchFamily="34" charset="0"/>
              </a:rPr>
              <a:t>Which is a ischemic heart disease and can cause of sudden death.</a:t>
            </a:r>
            <a:endParaRPr lang="de-DE" dirty="0">
              <a:latin typeface="Square721 BT" panose="020B0504020202060204" pitchFamily="34" charset="0"/>
            </a:endParaRPr>
          </a:p>
        </p:txBody>
      </p:sp>
    </p:spTree>
    <p:extLst>
      <p:ext uri="{BB962C8B-B14F-4D97-AF65-F5344CB8AC3E}">
        <p14:creationId xmlns:p14="http://schemas.microsoft.com/office/powerpoint/2010/main" val="3428389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8</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Magnesium in other words...</a:t>
            </a:r>
          </a:p>
        </p:txBody>
      </p:sp>
      <p:sp>
        <p:nvSpPr>
          <p:cNvPr id="6" name="Rectangle 5"/>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9" name="Rectangle 8"/>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2" name="Rectangle 1"/>
          <p:cNvSpPr/>
          <p:nvPr/>
        </p:nvSpPr>
        <p:spPr>
          <a:xfrm>
            <a:off x="838199" y="1352855"/>
            <a:ext cx="10776045" cy="4662815"/>
          </a:xfrm>
          <a:prstGeom prst="rect">
            <a:avLst/>
          </a:prstGeom>
        </p:spPr>
        <p:txBody>
          <a:bodyPr wrap="square">
            <a:spAutoFit/>
          </a:bodyPr>
          <a:lstStyle/>
          <a:p>
            <a:pPr algn="just">
              <a:lnSpc>
                <a:spcPct val="150000"/>
              </a:lnSpc>
            </a:pPr>
            <a:r>
              <a:rPr lang="en-US" dirty="0">
                <a:latin typeface="Square721 BT" panose="020B0504020202060204" pitchFamily="34" charset="0"/>
              </a:rPr>
              <a:t>All epidemiological studies, they found that certain groups of people consuming high levels of Calcium and Magnesium had much lower chances of acquiring </a:t>
            </a:r>
            <a:r>
              <a:rPr lang="en-US" b="1" dirty="0">
                <a:latin typeface="Square721 BT" panose="020B0504020202060204" pitchFamily="34" charset="0"/>
              </a:rPr>
              <a:t>CARDIAC DISEASE </a:t>
            </a:r>
            <a:r>
              <a:rPr lang="en-US" dirty="0">
                <a:latin typeface="Square721 BT" panose="020B0504020202060204" pitchFamily="34" charset="0"/>
              </a:rPr>
              <a:t>than groups of people consuming </a:t>
            </a:r>
            <a:r>
              <a:rPr lang="en-US" b="1" dirty="0">
                <a:latin typeface="Square721 BT" panose="020B0504020202060204" pitchFamily="34" charset="0"/>
              </a:rPr>
              <a:t>soft water </a:t>
            </a:r>
            <a:r>
              <a:rPr lang="en-US" dirty="0">
                <a:latin typeface="Square721 BT" panose="020B0504020202060204" pitchFamily="34" charset="0"/>
              </a:rPr>
              <a:t>or </a:t>
            </a:r>
            <a:r>
              <a:rPr lang="en-US" b="1" dirty="0">
                <a:latin typeface="Square721 BT" panose="020B0504020202060204" pitchFamily="34" charset="0"/>
              </a:rPr>
              <a:t>high levels </a:t>
            </a:r>
            <a:r>
              <a:rPr lang="en-US" dirty="0">
                <a:latin typeface="Square721 BT" panose="020B0504020202060204" pitchFamily="34" charset="0"/>
              </a:rPr>
              <a:t>of </a:t>
            </a:r>
            <a:r>
              <a:rPr lang="en-US" b="1" dirty="0">
                <a:solidFill>
                  <a:srgbClr val="C00000"/>
                </a:solidFill>
                <a:latin typeface="Square721 BT" panose="020B0504020202060204" pitchFamily="34" charset="0"/>
              </a:rPr>
              <a:t>Sodium</a:t>
            </a:r>
            <a:r>
              <a:rPr lang="en-US" dirty="0">
                <a:latin typeface="Square721 BT" panose="020B0504020202060204" pitchFamily="34" charset="0"/>
              </a:rPr>
              <a:t> in water.</a:t>
            </a:r>
          </a:p>
          <a:p>
            <a:pPr algn="just">
              <a:lnSpc>
                <a:spcPct val="150000"/>
              </a:lnSpc>
            </a:pPr>
            <a:endParaRPr lang="en-US" dirty="0">
              <a:latin typeface="Square721 BT" panose="020B0504020202060204" pitchFamily="34" charset="0"/>
            </a:endParaRPr>
          </a:p>
          <a:p>
            <a:pPr algn="just">
              <a:lnSpc>
                <a:spcPct val="150000"/>
              </a:lnSpc>
            </a:pPr>
            <a:r>
              <a:rPr lang="en-US" dirty="0">
                <a:latin typeface="Square721 BT" panose="020B0504020202060204" pitchFamily="34" charset="0"/>
              </a:rPr>
              <a:t>The amount of </a:t>
            </a:r>
            <a:r>
              <a:rPr lang="en-US" b="1" dirty="0">
                <a:latin typeface="Square721 BT" panose="020B0504020202060204" pitchFamily="34" charset="0"/>
              </a:rPr>
              <a:t>Magnesium</a:t>
            </a:r>
            <a:r>
              <a:rPr lang="en-US" dirty="0">
                <a:latin typeface="Square721 BT" panose="020B0504020202060204" pitchFamily="34" charset="0"/>
              </a:rPr>
              <a:t> in two liters of </a:t>
            </a:r>
            <a:r>
              <a:rPr lang="en-US" b="1" dirty="0">
                <a:solidFill>
                  <a:srgbClr val="5B8FCA"/>
                </a:solidFill>
                <a:latin typeface="Square721 BT" panose="020B0504020202060204" pitchFamily="34" charset="0"/>
              </a:rPr>
              <a:t>SP3</a:t>
            </a:r>
            <a:r>
              <a:rPr lang="en-US" dirty="0">
                <a:latin typeface="Square721 BT" panose="020B0504020202060204" pitchFamily="34" charset="0"/>
              </a:rPr>
              <a:t> mineral-rich water all over the world, may range 15% - 75% of the recommended daily allowance.</a:t>
            </a:r>
          </a:p>
          <a:p>
            <a:pPr algn="just">
              <a:lnSpc>
                <a:spcPct val="150000"/>
              </a:lnSpc>
            </a:pPr>
            <a:endParaRPr lang="de-DE" dirty="0">
              <a:latin typeface="Square721 BT" panose="020B0504020202060204" pitchFamily="34" charset="0"/>
            </a:endParaRPr>
          </a:p>
          <a:p>
            <a:pPr algn="just">
              <a:lnSpc>
                <a:spcPct val="150000"/>
              </a:lnSpc>
            </a:pPr>
            <a:r>
              <a:rPr lang="en-US" dirty="0">
                <a:latin typeface="Square721 BT" panose="020B0504020202060204" pitchFamily="34" charset="0"/>
              </a:rPr>
              <a:t>Researchers from all over the world found that </a:t>
            </a:r>
            <a:r>
              <a:rPr lang="en-US" b="1" dirty="0">
                <a:latin typeface="Square721 BT" panose="020B0504020202060204" pitchFamily="34" charset="0"/>
              </a:rPr>
              <a:t>Magnesium</a:t>
            </a:r>
            <a:r>
              <a:rPr lang="en-US" dirty="0">
                <a:latin typeface="Square721 BT" panose="020B0504020202060204" pitchFamily="34" charset="0"/>
              </a:rPr>
              <a:t> in water is 50% more </a:t>
            </a:r>
            <a:r>
              <a:rPr lang="en-US" b="1" dirty="0">
                <a:latin typeface="Square721 BT" panose="020B0504020202060204" pitchFamily="34" charset="0"/>
              </a:rPr>
              <a:t>bio-available</a:t>
            </a:r>
            <a:r>
              <a:rPr lang="en-US" dirty="0">
                <a:latin typeface="Square721 BT" panose="020B0504020202060204" pitchFamily="34" charset="0"/>
              </a:rPr>
              <a:t> than </a:t>
            </a:r>
            <a:r>
              <a:rPr lang="en-US" b="1" dirty="0">
                <a:latin typeface="Square721 BT" panose="020B0504020202060204" pitchFamily="34" charset="0"/>
              </a:rPr>
              <a:t>Magnesium</a:t>
            </a:r>
            <a:r>
              <a:rPr lang="en-US" dirty="0">
                <a:latin typeface="Square721 BT" panose="020B0504020202060204" pitchFamily="34" charset="0"/>
              </a:rPr>
              <a:t> in foods. And again, given a </a:t>
            </a:r>
            <a:r>
              <a:rPr lang="en-US" b="1" dirty="0">
                <a:solidFill>
                  <a:srgbClr val="5B8FCA"/>
                </a:solidFill>
                <a:latin typeface="Square721 BT" panose="020B0504020202060204" pitchFamily="34" charset="0"/>
              </a:rPr>
              <a:t>SP3</a:t>
            </a:r>
            <a:r>
              <a:rPr lang="en-US" dirty="0">
                <a:latin typeface="Square721 BT" panose="020B0504020202060204" pitchFamily="34" charset="0"/>
              </a:rPr>
              <a:t> Water and Food source with equivalent amounts of </a:t>
            </a:r>
            <a:r>
              <a:rPr lang="en-US" b="1" dirty="0">
                <a:latin typeface="Square721 BT" panose="020B0504020202060204" pitchFamily="34" charset="0"/>
              </a:rPr>
              <a:t>Magnesium</a:t>
            </a:r>
            <a:r>
              <a:rPr lang="en-US" dirty="0">
                <a:latin typeface="Square721 BT" panose="020B0504020202060204" pitchFamily="34" charset="0"/>
              </a:rPr>
              <a:t>, your body will absorb 50 percent more Magnesium from </a:t>
            </a:r>
            <a:r>
              <a:rPr lang="en-US" b="1" dirty="0">
                <a:solidFill>
                  <a:srgbClr val="5B8FCA"/>
                </a:solidFill>
                <a:latin typeface="Square721 BT" panose="020B0504020202060204" pitchFamily="34" charset="0"/>
              </a:rPr>
              <a:t>SP3</a:t>
            </a:r>
            <a:r>
              <a:rPr lang="en-US" dirty="0">
                <a:latin typeface="Square721 BT" panose="020B0504020202060204" pitchFamily="34" charset="0"/>
              </a:rPr>
              <a:t> water than any other food source.</a:t>
            </a:r>
            <a:endParaRPr lang="de-DE" dirty="0">
              <a:latin typeface="Square721 BT" panose="020B0504020202060204" pitchFamily="34" charset="0"/>
            </a:endParaRPr>
          </a:p>
        </p:txBody>
      </p:sp>
    </p:spTree>
    <p:extLst>
      <p:ext uri="{BB962C8B-B14F-4D97-AF65-F5344CB8AC3E}">
        <p14:creationId xmlns:p14="http://schemas.microsoft.com/office/powerpoint/2010/main" val="4178882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E5D2CA-3354-46DE-9FAD-FDD45211DBD7}" type="slidenum">
              <a:rPr lang="de-DE" smtClean="0"/>
              <a:t>9</a:t>
            </a:fld>
            <a:endParaRPr lang="de-DE"/>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Magnesium in other words... </a:t>
            </a:r>
            <a:r>
              <a:rPr lang="de-DE" sz="1800" dirty="0">
                <a:latin typeface="Square721 BT" panose="020B0504020202060204" pitchFamily="34" charset="0"/>
              </a:rPr>
              <a:t>(continued...)</a:t>
            </a:r>
            <a:endParaRPr lang="de-DE" sz="2800" dirty="0">
              <a:latin typeface="Square721 BT" panose="020B0504020202060204" pitchFamily="34" charset="0"/>
            </a:endParaRPr>
          </a:p>
        </p:txBody>
      </p:sp>
      <p:sp>
        <p:nvSpPr>
          <p:cNvPr id="6" name="Rectangle 5"/>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9" name="Rectangle 8"/>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2" name="Rectangle 1"/>
          <p:cNvSpPr/>
          <p:nvPr/>
        </p:nvSpPr>
        <p:spPr>
          <a:xfrm>
            <a:off x="838200" y="1501504"/>
            <a:ext cx="10666863" cy="4247317"/>
          </a:xfrm>
          <a:prstGeom prst="rect">
            <a:avLst/>
          </a:prstGeom>
        </p:spPr>
        <p:txBody>
          <a:bodyPr wrap="square">
            <a:spAutoFit/>
          </a:bodyPr>
          <a:lstStyle/>
          <a:p>
            <a:pPr>
              <a:lnSpc>
                <a:spcPct val="150000"/>
              </a:lnSpc>
            </a:pPr>
            <a:r>
              <a:rPr lang="en-US" dirty="0">
                <a:latin typeface="Square721 BT" panose="020B0504020202060204" pitchFamily="34" charset="0"/>
              </a:rPr>
              <a:t>Once again, Mineral water is regulated by the </a:t>
            </a:r>
          </a:p>
          <a:p>
            <a:pPr algn="ctr">
              <a:lnSpc>
                <a:spcPct val="150000"/>
              </a:lnSpc>
            </a:pPr>
            <a:r>
              <a:rPr lang="de-DE" b="1" dirty="0">
                <a:latin typeface="Square721 BT" panose="020B0504020202060204" pitchFamily="34" charset="0"/>
              </a:rPr>
              <a:t>“FOOD and DRUG ADMISNITRATION”</a:t>
            </a:r>
          </a:p>
          <a:p>
            <a:pPr>
              <a:lnSpc>
                <a:spcPct val="150000"/>
              </a:lnSpc>
            </a:pPr>
            <a:r>
              <a:rPr lang="en-US" dirty="0">
                <a:latin typeface="Square721 BT" panose="020B0504020202060204" pitchFamily="34" charset="0"/>
              </a:rPr>
              <a:t>	-and must have at least 250 mg/L and up to 350 mg/L of dissolved solids, collected from a Major Natural Water Sources viz. </a:t>
            </a:r>
            <a:r>
              <a:rPr lang="en-US" b="1" dirty="0">
                <a:latin typeface="Square721 BT" panose="020B0504020202060204" pitchFamily="34" charset="0"/>
              </a:rPr>
              <a:t>Ground Water </a:t>
            </a:r>
            <a:r>
              <a:rPr lang="en-US" dirty="0">
                <a:latin typeface="Square721 BT" panose="020B0504020202060204" pitchFamily="34" charset="0"/>
              </a:rPr>
              <a:t>or </a:t>
            </a:r>
            <a:r>
              <a:rPr lang="en-US" b="1" dirty="0">
                <a:latin typeface="Square721 BT" panose="020B0504020202060204" pitchFamily="34" charset="0"/>
              </a:rPr>
              <a:t>Surface Water</a:t>
            </a:r>
            <a:r>
              <a:rPr lang="en-US" dirty="0">
                <a:latin typeface="Square721 BT" panose="020B0504020202060204" pitchFamily="34" charset="0"/>
              </a:rPr>
              <a:t>.</a:t>
            </a:r>
          </a:p>
          <a:p>
            <a:pPr>
              <a:lnSpc>
                <a:spcPct val="150000"/>
              </a:lnSpc>
            </a:pPr>
            <a:endParaRPr lang="en-US" dirty="0">
              <a:latin typeface="Square721 BT" panose="020B0504020202060204" pitchFamily="34" charset="0"/>
            </a:endParaRPr>
          </a:p>
          <a:p>
            <a:pPr>
              <a:lnSpc>
                <a:spcPct val="150000"/>
              </a:lnSpc>
            </a:pPr>
            <a:endParaRPr lang="en-US" dirty="0">
              <a:latin typeface="Square721 BT" panose="020B0504020202060204" pitchFamily="34" charset="0"/>
            </a:endParaRPr>
          </a:p>
          <a:p>
            <a:pPr>
              <a:lnSpc>
                <a:spcPct val="150000"/>
              </a:lnSpc>
            </a:pPr>
            <a:r>
              <a:rPr lang="en-US" dirty="0">
                <a:latin typeface="Square721 BT" panose="020B0504020202060204" pitchFamily="34" charset="0"/>
              </a:rPr>
              <a:t>It must contain </a:t>
            </a:r>
            <a:r>
              <a:rPr lang="en-US" b="1" dirty="0">
                <a:latin typeface="Square721 BT" panose="020B0504020202060204" pitchFamily="34" charset="0"/>
              </a:rPr>
              <a:t>NO ADDED MINERALS</a:t>
            </a:r>
          </a:p>
          <a:p>
            <a:pPr>
              <a:lnSpc>
                <a:spcPct val="150000"/>
              </a:lnSpc>
            </a:pPr>
            <a:r>
              <a:rPr lang="en-US" dirty="0">
                <a:latin typeface="Square721 BT" panose="020B0504020202060204" pitchFamily="34" charset="0"/>
              </a:rPr>
              <a:t>	so DRINK </a:t>
            </a:r>
            <a:r>
              <a:rPr lang="en-US" b="1" dirty="0">
                <a:solidFill>
                  <a:srgbClr val="5B8FCA"/>
                </a:solidFill>
                <a:latin typeface="Square721 BT" panose="020B0504020202060204" pitchFamily="34" charset="0"/>
              </a:rPr>
              <a:t>SP3</a:t>
            </a:r>
            <a:r>
              <a:rPr lang="en-US" dirty="0">
                <a:latin typeface="Square721 BT" panose="020B0504020202060204" pitchFamily="34" charset="0"/>
              </a:rPr>
              <a:t> Water and be </a:t>
            </a:r>
            <a:r>
              <a:rPr lang="en-US" b="1" dirty="0">
                <a:latin typeface="Square721 BT" panose="020B0504020202060204" pitchFamily="34" charset="0"/>
              </a:rPr>
              <a:t>HEALTHY</a:t>
            </a:r>
          </a:p>
          <a:p>
            <a:pPr>
              <a:lnSpc>
                <a:spcPct val="150000"/>
              </a:lnSpc>
            </a:pPr>
            <a:endParaRPr lang="en-US" b="1" dirty="0">
              <a:latin typeface="Square721 BT" panose="020B0504020202060204" pitchFamily="34" charset="0"/>
            </a:endParaRPr>
          </a:p>
          <a:p>
            <a:pPr>
              <a:lnSpc>
                <a:spcPct val="150000"/>
              </a:lnSpc>
            </a:pPr>
            <a:r>
              <a:rPr lang="en-US" dirty="0">
                <a:latin typeface="Square721 BT" panose="020B0504020202060204" pitchFamily="34" charset="0"/>
              </a:rPr>
              <a:t>Because </a:t>
            </a:r>
            <a:r>
              <a:rPr lang="en-US" b="1" dirty="0">
                <a:solidFill>
                  <a:srgbClr val="5B8FCA"/>
                </a:solidFill>
                <a:latin typeface="Square721 BT" panose="020B0504020202060204" pitchFamily="34" charset="0"/>
              </a:rPr>
              <a:t>SP3</a:t>
            </a:r>
            <a:r>
              <a:rPr lang="en-US" dirty="0">
                <a:latin typeface="Square721 BT" panose="020B0504020202060204" pitchFamily="34" charset="0"/>
              </a:rPr>
              <a:t> water keep these minerals which are </a:t>
            </a:r>
            <a:r>
              <a:rPr lang="en-US" b="1" dirty="0">
                <a:latin typeface="Square721 BT" panose="020B0504020202060204" pitchFamily="34" charset="0"/>
              </a:rPr>
              <a:t>essential</a:t>
            </a:r>
            <a:r>
              <a:rPr lang="en-US" dirty="0">
                <a:latin typeface="Square721 BT" panose="020B0504020202060204" pitchFamily="34" charset="0"/>
              </a:rPr>
              <a:t> and </a:t>
            </a:r>
            <a:r>
              <a:rPr lang="en-US" b="1" dirty="0">
                <a:latin typeface="Square721 BT" panose="020B0504020202060204" pitchFamily="34" charset="0"/>
              </a:rPr>
              <a:t>great for your health</a:t>
            </a:r>
            <a:r>
              <a:rPr lang="en-US" dirty="0">
                <a:latin typeface="Square721 BT" panose="020B0504020202060204" pitchFamily="34" charset="0"/>
              </a:rPr>
              <a:t>.</a:t>
            </a:r>
            <a:endParaRPr lang="de-DE" dirty="0">
              <a:latin typeface="Square721 BT" panose="020B0504020202060204" pitchFamily="34" charset="0"/>
            </a:endParaRPr>
          </a:p>
        </p:txBody>
      </p:sp>
    </p:spTree>
    <p:extLst>
      <p:ext uri="{BB962C8B-B14F-4D97-AF65-F5344CB8AC3E}">
        <p14:creationId xmlns:p14="http://schemas.microsoft.com/office/powerpoint/2010/main" val="1119476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88024" y="6356350"/>
            <a:ext cx="2743200" cy="365125"/>
          </a:xfrm>
        </p:spPr>
        <p:txBody>
          <a:bodyPr/>
          <a:lstStyle/>
          <a:p>
            <a:fld id="{DFE5D2CA-3354-46DE-9FAD-FDD45211DBD7}" type="slidenum">
              <a:rPr lang="de-DE" smtClean="0">
                <a:latin typeface="Square721 BT" panose="020B0504020202060204" pitchFamily="34" charset="0"/>
              </a:rPr>
              <a:t>10</a:t>
            </a:fld>
            <a:endParaRPr lang="de-DE" dirty="0">
              <a:latin typeface="Square721 BT" panose="020B0504020202060204" pitchFamily="34" charset="0"/>
            </a:endParaRPr>
          </a:p>
        </p:txBody>
      </p:sp>
      <p:pic>
        <p:nvPicPr>
          <p:cNvPr id="5" name="Picture 4">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8" name="Title 7"/>
          <p:cNvSpPr>
            <a:spLocks noGrp="1"/>
          </p:cNvSpPr>
          <p:nvPr>
            <p:ph type="title"/>
          </p:nvPr>
        </p:nvSpPr>
        <p:spPr/>
        <p:txBody>
          <a:bodyPr>
            <a:normAutofit/>
          </a:bodyPr>
          <a:lstStyle/>
          <a:p>
            <a:r>
              <a:rPr lang="de-DE" sz="2800" b="1" dirty="0">
                <a:latin typeface="Square721 BT" panose="020B0504020202060204" pitchFamily="34" charset="0"/>
              </a:rPr>
              <a:t>Want to read more?</a:t>
            </a:r>
          </a:p>
        </p:txBody>
      </p:sp>
      <p:sp>
        <p:nvSpPr>
          <p:cNvPr id="6" name="Rectangle 5"/>
          <p:cNvSpPr/>
          <p:nvPr/>
        </p:nvSpPr>
        <p:spPr>
          <a:xfrm>
            <a:off x="7370611" y="6091085"/>
            <a:ext cx="4378981" cy="738664"/>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sp>
        <p:nvSpPr>
          <p:cNvPr id="7" name="Rectangle 6"/>
          <p:cNvSpPr/>
          <p:nvPr/>
        </p:nvSpPr>
        <p:spPr>
          <a:xfrm>
            <a:off x="8363075" y="5894685"/>
            <a:ext cx="2394053" cy="461665"/>
          </a:xfrm>
          <a:prstGeom prst="rect">
            <a:avLst/>
          </a:prstGeom>
        </p:spPr>
        <p:txBody>
          <a:bodyPr wrap="none">
            <a:spAutoFit/>
          </a:bodyPr>
          <a:lstStyle/>
          <a:p>
            <a:pPr marR="55370" algn="ctr"/>
            <a:r>
              <a:rPr lang="de-DE" sz="2400" dirty="0">
                <a:latin typeface="Square721 BT" panose="020B0504020202060204" pitchFamily="34" charset="0"/>
              </a:rPr>
              <a:t>End of Part VII</a:t>
            </a:r>
          </a:p>
        </p:txBody>
      </p:sp>
      <p:sp>
        <p:nvSpPr>
          <p:cNvPr id="9" name="Rectangle 8"/>
          <p:cNvSpPr/>
          <p:nvPr/>
        </p:nvSpPr>
        <p:spPr>
          <a:xfrm>
            <a:off x="-455373" y="5986119"/>
            <a:ext cx="1550755"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10" name="Rectangle 9"/>
          <p:cNvSpPr/>
          <p:nvPr/>
        </p:nvSpPr>
        <p:spPr>
          <a:xfrm>
            <a:off x="-196322" y="6232659"/>
            <a:ext cx="1595683" cy="769441"/>
          </a:xfrm>
          <a:prstGeom prst="rect">
            <a:avLst/>
          </a:prstGeom>
          <a:noFill/>
        </p:spPr>
        <p:txBody>
          <a:bodyPr wrap="square" lIns="91440" tIns="45720" rIns="91440" bIns="45720">
            <a:spAutoFit/>
          </a:bodyPr>
          <a:lstStyle/>
          <a:p>
            <a:pPr algn="ctr"/>
            <a:r>
              <a:rPr lang="en-US" sz="4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11" name="Rectangle 10"/>
          <p:cNvSpPr/>
          <p:nvPr/>
        </p:nvSpPr>
        <p:spPr>
          <a:xfrm>
            <a:off x="10707" y="5928968"/>
            <a:ext cx="1561987" cy="769441"/>
          </a:xfrm>
          <a:prstGeom prst="rect">
            <a:avLst/>
          </a:prstGeom>
          <a:noFill/>
        </p:spPr>
        <p:txBody>
          <a:bodyPr wrap="square" lIns="91440" tIns="45720" rIns="91440" bIns="45720">
            <a:spAutoFit/>
          </a:bodyPr>
          <a:lstStyle/>
          <a:p>
            <a:pPr algn="ctr"/>
            <a:r>
              <a:rPr lang="en-US" sz="4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2" name="Rectangle 1"/>
          <p:cNvSpPr/>
          <p:nvPr/>
        </p:nvSpPr>
        <p:spPr>
          <a:xfrm>
            <a:off x="838200" y="1396098"/>
            <a:ext cx="6096000" cy="923330"/>
          </a:xfrm>
          <a:prstGeom prst="rect">
            <a:avLst/>
          </a:prstGeom>
        </p:spPr>
        <p:txBody>
          <a:bodyPr>
            <a:spAutoFit/>
          </a:bodyPr>
          <a:lstStyle/>
          <a:p>
            <a:pPr>
              <a:lnSpc>
                <a:spcPct val="150000"/>
              </a:lnSpc>
            </a:pPr>
            <a:r>
              <a:rPr lang="en-US" dirty="0">
                <a:latin typeface="Square721 BT" panose="020B0504020202060204" pitchFamily="34" charset="0"/>
              </a:rPr>
              <a:t>Carbon dioxide constantly leaks into the environment from natural water sources, and that’s good for all</a:t>
            </a:r>
            <a:endParaRPr lang="de-DE" dirty="0">
              <a:latin typeface="Square721 BT" panose="020B0504020202060204" pitchFamily="34" charset="0"/>
            </a:endParaRPr>
          </a:p>
        </p:txBody>
      </p:sp>
      <p:sp>
        <p:nvSpPr>
          <p:cNvPr id="3" name="Rectangle 2"/>
          <p:cNvSpPr/>
          <p:nvPr/>
        </p:nvSpPr>
        <p:spPr>
          <a:xfrm>
            <a:off x="4075254" y="2304429"/>
            <a:ext cx="4041491" cy="507831"/>
          </a:xfrm>
          <a:prstGeom prst="rect">
            <a:avLst/>
          </a:prstGeom>
        </p:spPr>
        <p:txBody>
          <a:bodyPr wrap="none">
            <a:spAutoFit/>
          </a:bodyPr>
          <a:lstStyle/>
          <a:p>
            <a:pPr>
              <a:lnSpc>
                <a:spcPct val="150000"/>
              </a:lnSpc>
            </a:pPr>
            <a:r>
              <a:rPr lang="de-DE" b="1" dirty="0">
                <a:latin typeface="Square721 BT" panose="020B0504020202060204" pitchFamily="34" charset="0"/>
              </a:rPr>
              <a:t>“SCIENTISTS  IN  THE  WORLD”</a:t>
            </a:r>
          </a:p>
        </p:txBody>
      </p:sp>
      <p:sp>
        <p:nvSpPr>
          <p:cNvPr id="12" name="Rectangle 11"/>
          <p:cNvSpPr/>
          <p:nvPr/>
        </p:nvSpPr>
        <p:spPr>
          <a:xfrm>
            <a:off x="7872257" y="2455802"/>
            <a:ext cx="1476686" cy="461665"/>
          </a:xfrm>
          <a:prstGeom prst="rect">
            <a:avLst/>
          </a:prstGeom>
        </p:spPr>
        <p:txBody>
          <a:bodyPr wrap="none">
            <a:spAutoFit/>
          </a:bodyPr>
          <a:lstStyle/>
          <a:p>
            <a:pPr>
              <a:lnSpc>
                <a:spcPct val="150000"/>
              </a:lnSpc>
            </a:pPr>
            <a:r>
              <a:rPr lang="de-DE" sz="1600" dirty="0">
                <a:latin typeface="Square721 BT" panose="020B0504020202060204" pitchFamily="34" charset="0"/>
              </a:rPr>
              <a:t>-All the time!</a:t>
            </a:r>
          </a:p>
        </p:txBody>
      </p:sp>
      <p:sp>
        <p:nvSpPr>
          <p:cNvPr id="13" name="Rectangle 12"/>
          <p:cNvSpPr/>
          <p:nvPr/>
        </p:nvSpPr>
        <p:spPr>
          <a:xfrm>
            <a:off x="838199" y="2820927"/>
            <a:ext cx="10639567" cy="2169825"/>
          </a:xfrm>
          <a:prstGeom prst="rect">
            <a:avLst/>
          </a:prstGeom>
        </p:spPr>
        <p:txBody>
          <a:bodyPr wrap="square">
            <a:spAutoFit/>
          </a:bodyPr>
          <a:lstStyle/>
          <a:p>
            <a:pPr algn="just">
              <a:lnSpc>
                <a:spcPct val="150000"/>
              </a:lnSpc>
            </a:pPr>
            <a:r>
              <a:rPr lang="en-US" dirty="0">
                <a:latin typeface="Square721 BT" panose="020B0504020202060204" pitchFamily="34" charset="0"/>
              </a:rPr>
              <a:t>The bubbles in the glass of </a:t>
            </a:r>
            <a:r>
              <a:rPr lang="en-US" b="1" dirty="0">
                <a:solidFill>
                  <a:srgbClr val="5B8FCA"/>
                </a:solidFill>
                <a:latin typeface="Square721 BT" panose="020B0504020202060204" pitchFamily="34" charset="0"/>
              </a:rPr>
              <a:t>SP3</a:t>
            </a:r>
            <a:r>
              <a:rPr lang="en-US" dirty="0">
                <a:latin typeface="Square721 BT" panose="020B0504020202060204" pitchFamily="34" charset="0"/>
              </a:rPr>
              <a:t> water are made of naturally leaking gad from temporary hardness which is happening for thousands of years. For thousands of years CO2 has been bubbled to the water surface and mixed with air. Plants, animals and human still live on the shores of the lake. So </a:t>
            </a:r>
            <a:r>
              <a:rPr lang="en-US" b="1" dirty="0">
                <a:solidFill>
                  <a:srgbClr val="5B8FCA"/>
                </a:solidFill>
                <a:latin typeface="Square721 BT" panose="020B0504020202060204" pitchFamily="34" charset="0"/>
              </a:rPr>
              <a:t>SP3</a:t>
            </a:r>
            <a:r>
              <a:rPr lang="en-US" dirty="0">
                <a:latin typeface="Square721 BT" panose="020B0504020202060204" pitchFamily="34" charset="0"/>
              </a:rPr>
              <a:t> water, another natural CO2 leak produces the carbonated water that should be packed into</a:t>
            </a:r>
            <a:endParaRPr lang="de-DE" dirty="0">
              <a:latin typeface="Square721 BT" panose="020B0504020202060204" pitchFamily="34" charset="0"/>
            </a:endParaRPr>
          </a:p>
        </p:txBody>
      </p:sp>
      <p:sp>
        <p:nvSpPr>
          <p:cNvPr id="14" name="Rectangle 13"/>
          <p:cNvSpPr/>
          <p:nvPr/>
        </p:nvSpPr>
        <p:spPr>
          <a:xfrm>
            <a:off x="4949525" y="4507437"/>
            <a:ext cx="2272610" cy="507831"/>
          </a:xfrm>
          <a:prstGeom prst="rect">
            <a:avLst/>
          </a:prstGeom>
        </p:spPr>
        <p:txBody>
          <a:bodyPr wrap="none">
            <a:spAutoFit/>
          </a:bodyPr>
          <a:lstStyle/>
          <a:p>
            <a:pPr>
              <a:lnSpc>
                <a:spcPct val="150000"/>
              </a:lnSpc>
            </a:pPr>
            <a:r>
              <a:rPr lang="de-DE" b="1" dirty="0">
                <a:latin typeface="Square721 BT" panose="020B0504020202060204" pitchFamily="34" charset="0"/>
              </a:rPr>
              <a:t>GREEN  BOTTLES</a:t>
            </a:r>
          </a:p>
        </p:txBody>
      </p:sp>
      <p:sp>
        <p:nvSpPr>
          <p:cNvPr id="15" name="Rectangle 14"/>
          <p:cNvSpPr/>
          <p:nvPr/>
        </p:nvSpPr>
        <p:spPr>
          <a:xfrm>
            <a:off x="7095029" y="4615908"/>
            <a:ext cx="3756156" cy="461665"/>
          </a:xfrm>
          <a:prstGeom prst="rect">
            <a:avLst/>
          </a:prstGeom>
        </p:spPr>
        <p:txBody>
          <a:bodyPr wrap="none">
            <a:spAutoFit/>
          </a:bodyPr>
          <a:lstStyle/>
          <a:p>
            <a:pPr>
              <a:lnSpc>
                <a:spcPct val="150000"/>
              </a:lnSpc>
            </a:pPr>
            <a:r>
              <a:rPr lang="en-US" sz="1600" dirty="0">
                <a:latin typeface="Square721 BT" panose="020B0504020202060204" pitchFamily="34" charset="0"/>
              </a:rPr>
              <a:t>-And  SOLD ALL OVER THE WORLD</a:t>
            </a:r>
            <a:endParaRPr lang="de-DE" sz="1600" dirty="0">
              <a:latin typeface="Square721 BT" panose="020B0504020202060204" pitchFamily="34" charset="0"/>
            </a:endParaRPr>
          </a:p>
        </p:txBody>
      </p:sp>
      <p:pic>
        <p:nvPicPr>
          <p:cNvPr id="17" name="Picture 16">
            <a:hlinkClick r:id="rId4"/>
          </p:cNvPr>
          <p:cNvPicPr>
            <a:picLocks noChangeAspect="1"/>
          </p:cNvPicPr>
          <p:nvPr/>
        </p:nvPicPr>
        <p:blipFill>
          <a:blip r:embed="rId5"/>
          <a:stretch>
            <a:fillRect/>
          </a:stretch>
        </p:blipFill>
        <p:spPr>
          <a:xfrm>
            <a:off x="6541781" y="5147985"/>
            <a:ext cx="1490661" cy="1434052"/>
          </a:xfrm>
          <a:prstGeom prst="rect">
            <a:avLst/>
          </a:prstGeom>
        </p:spPr>
      </p:pic>
      <p:sp>
        <p:nvSpPr>
          <p:cNvPr id="18" name="Pentagon 17"/>
          <p:cNvSpPr/>
          <p:nvPr/>
        </p:nvSpPr>
        <p:spPr>
          <a:xfrm>
            <a:off x="1095382" y="5172501"/>
            <a:ext cx="5838818" cy="1385207"/>
          </a:xfrm>
          <a:prstGeom prst="homePlate">
            <a:avLst>
              <a:gd name="adj" fmla="val 25943"/>
            </a:avLst>
          </a:prstGeom>
          <a:noFill/>
          <a:ln>
            <a:solidFill>
              <a:srgbClr val="BAC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Square721 BT" panose="020B0504020202060204" pitchFamily="34" charset="0"/>
            </a:endParaRPr>
          </a:p>
        </p:txBody>
      </p:sp>
      <p:sp>
        <p:nvSpPr>
          <p:cNvPr id="20" name="Rectangle 19"/>
          <p:cNvSpPr/>
          <p:nvPr/>
        </p:nvSpPr>
        <p:spPr>
          <a:xfrm>
            <a:off x="1082686" y="5280276"/>
            <a:ext cx="5810309" cy="369332"/>
          </a:xfrm>
          <a:prstGeom prst="rect">
            <a:avLst/>
          </a:prstGeom>
        </p:spPr>
        <p:txBody>
          <a:bodyPr wrap="none">
            <a:spAutoFit/>
          </a:bodyPr>
          <a:lstStyle/>
          <a:p>
            <a:r>
              <a:rPr lang="en-US" b="1" dirty="0">
                <a:latin typeface="Square721 BT" panose="020B0504020202060204" pitchFamily="34" charset="0"/>
              </a:rPr>
              <a:t>Coming Next</a:t>
            </a:r>
            <a:r>
              <a:rPr lang="en-US" dirty="0">
                <a:latin typeface="Square721 BT" panose="020B0504020202060204" pitchFamily="34" charset="0"/>
              </a:rPr>
              <a:t>: Application of </a:t>
            </a:r>
            <a:r>
              <a:rPr lang="en-US" b="1" dirty="0">
                <a:solidFill>
                  <a:srgbClr val="5B8FCA"/>
                </a:solidFill>
                <a:latin typeface="Square721 BT" panose="020B0504020202060204" pitchFamily="34" charset="0"/>
              </a:rPr>
              <a:t>FILTERSORB SP3 </a:t>
            </a:r>
            <a:r>
              <a:rPr lang="en-US" dirty="0">
                <a:latin typeface="Square721 BT" panose="020B0504020202060204" pitchFamily="34" charset="0"/>
              </a:rPr>
              <a:t>in </a:t>
            </a:r>
            <a:endParaRPr lang="de-DE" dirty="0">
              <a:latin typeface="Square721 BT" panose="020B0504020202060204" pitchFamily="34" charset="0"/>
            </a:endParaRPr>
          </a:p>
        </p:txBody>
      </p:sp>
      <p:sp>
        <p:nvSpPr>
          <p:cNvPr id="21" name="Rectangle 20"/>
          <p:cNvSpPr/>
          <p:nvPr/>
        </p:nvSpPr>
        <p:spPr>
          <a:xfrm>
            <a:off x="1053393" y="6078215"/>
            <a:ext cx="6096000" cy="523220"/>
          </a:xfrm>
          <a:prstGeom prst="rect">
            <a:avLst/>
          </a:prstGeom>
        </p:spPr>
        <p:txBody>
          <a:bodyPr>
            <a:spAutoFit/>
          </a:bodyPr>
          <a:lstStyle/>
          <a:p>
            <a:r>
              <a:rPr lang="en-US" sz="1400" dirty="0">
                <a:latin typeface="Square721 BT" panose="020B0504020202060204" pitchFamily="34" charset="0"/>
              </a:rPr>
              <a:t>In Germany, for example, scientists have found that plants grow </a:t>
            </a:r>
          </a:p>
          <a:p>
            <a:r>
              <a:rPr lang="en-US" sz="1400" dirty="0">
                <a:latin typeface="Square721 BT" panose="020B0504020202060204" pitchFamily="34" charset="0"/>
              </a:rPr>
              <a:t>better with natural CO</a:t>
            </a:r>
            <a:r>
              <a:rPr lang="en-US" sz="1400" baseline="-25000" dirty="0">
                <a:latin typeface="Square721 BT" panose="020B0504020202060204" pitchFamily="34" charset="0"/>
              </a:rPr>
              <a:t>2</a:t>
            </a:r>
            <a:r>
              <a:rPr lang="en-US" sz="1400" dirty="0">
                <a:latin typeface="Square721 BT" panose="020B0504020202060204" pitchFamily="34" charset="0"/>
              </a:rPr>
              <a:t> in water</a:t>
            </a:r>
            <a:endParaRPr lang="de-DE" sz="1400" dirty="0">
              <a:latin typeface="Square721 BT" panose="020B0504020202060204" pitchFamily="34" charset="0"/>
            </a:endParaRPr>
          </a:p>
        </p:txBody>
      </p:sp>
      <p:sp>
        <p:nvSpPr>
          <p:cNvPr id="22" name="TextBox 21"/>
          <p:cNvSpPr txBox="1"/>
          <p:nvPr/>
        </p:nvSpPr>
        <p:spPr>
          <a:xfrm>
            <a:off x="2657369" y="5516927"/>
            <a:ext cx="2918017" cy="646331"/>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Square721 BT" panose="020B0504020202060204" pitchFamily="34" charset="0"/>
              </a:rPr>
              <a:t>Agriculture</a:t>
            </a:r>
          </a:p>
          <a:p>
            <a:pPr marL="285750" indent="-285750">
              <a:buFont typeface="Arial" panose="020B0604020202020204" pitchFamily="34" charset="0"/>
              <a:buChar char="•"/>
            </a:pPr>
            <a:r>
              <a:rPr lang="de-DE" dirty="0">
                <a:latin typeface="Square721 BT" panose="020B0504020202060204" pitchFamily="34" charset="0"/>
              </a:rPr>
              <a:t>Plants</a:t>
            </a:r>
          </a:p>
        </p:txBody>
      </p:sp>
    </p:spTree>
    <p:extLst>
      <p:ext uri="{BB962C8B-B14F-4D97-AF65-F5344CB8AC3E}">
        <p14:creationId xmlns:p14="http://schemas.microsoft.com/office/powerpoint/2010/main" val="1901312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11</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1043</Words>
  <Application>Microsoft Office PowerPoint</Application>
  <PresentationFormat>Widescreen</PresentationFormat>
  <Paragraphs>138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Square721 BT</vt:lpstr>
      <vt:lpstr>Symbol</vt:lpstr>
      <vt:lpstr>Office Theme</vt:lpstr>
      <vt:lpstr>FilterSorb SP3 </vt:lpstr>
      <vt:lpstr>Health Benefits of SP3 Mineral Waters</vt:lpstr>
      <vt:lpstr>Filtersorb SP3</vt:lpstr>
      <vt:lpstr>Scientific Facts</vt:lpstr>
      <vt:lpstr>Nutrition Facts</vt:lpstr>
      <vt:lpstr>SP3 Water, Safe for Drinking</vt:lpstr>
      <vt:lpstr>Calcium in SP3 Water</vt:lpstr>
      <vt:lpstr>Magnesium in other words...</vt:lpstr>
      <vt:lpstr>Magnesium in other words... (continued...)</vt:lpstr>
      <vt:lpstr>Want to read more?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Umer</cp:lastModifiedBy>
  <cp:revision>18</cp:revision>
  <dcterms:created xsi:type="dcterms:W3CDTF">2016-10-21T09:15:04Z</dcterms:created>
  <dcterms:modified xsi:type="dcterms:W3CDTF">2018-04-10T12:12:21Z</dcterms:modified>
</cp:coreProperties>
</file>