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handoutMasterIdLst>
    <p:handoutMasterId r:id="rId11"/>
  </p:handoutMasterIdLst>
  <p:sldIdLst>
    <p:sldId id="256" r:id="rId2"/>
    <p:sldId id="262" r:id="rId3"/>
    <p:sldId id="263" r:id="rId4"/>
    <p:sldId id="264" r:id="rId5"/>
    <p:sldId id="265" r:id="rId6"/>
    <p:sldId id="266" r:id="rId7"/>
    <p:sldId id="258" r:id="rId8"/>
    <p:sldId id="259"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BCA"/>
    <a:srgbClr val="528B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54" d="100"/>
          <a:sy n="54" d="100"/>
        </p:scale>
        <p:origin x="85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09.11.2016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09.11.2016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09.11.2016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09.11.2016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09.11.2016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09.11.2016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09.11.2016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09.11.2016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watchwater.de/katalox_light/documents/KL_Literature_on_pH.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watchwater.de/katalox_light/documents/KL_Literature_on_pH.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55898" t="42230" r="10609" b="4235"/>
          <a:stretch/>
        </p:blipFill>
        <p:spPr>
          <a:xfrm>
            <a:off x="9762063" y="3314208"/>
            <a:ext cx="1059907" cy="2813800"/>
          </a:xfrm>
          <a:prstGeom prst="rect">
            <a:avLst/>
          </a:prstGeom>
        </p:spPr>
      </p:pic>
      <p:pic>
        <p:nvPicPr>
          <p:cNvPr id="12" name="Picture 11"/>
          <p:cNvPicPr>
            <a:picLocks noChangeAspect="1"/>
          </p:cNvPicPr>
          <p:nvPr/>
        </p:nvPicPr>
        <p:blipFill rotWithShape="1">
          <a:blip r:embed="rId2"/>
          <a:srcRect l="9960" r="49057"/>
          <a:stretch/>
        </p:blipFill>
        <p:spPr>
          <a:xfrm>
            <a:off x="10774406" y="556427"/>
            <a:ext cx="1417594" cy="5745141"/>
          </a:xfrm>
          <a:prstGeom prst="rect">
            <a:avLst/>
          </a:prstGeom>
        </p:spPr>
      </p:pic>
      <p:pic>
        <p:nvPicPr>
          <p:cNvPr id="10" name="Picture 9"/>
          <p:cNvPicPr>
            <a:picLocks noChangeAspect="1"/>
          </p:cNvPicPr>
          <p:nvPr/>
        </p:nvPicPr>
        <p:blipFill rotWithShape="1">
          <a:blip r:embed="rId3"/>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4"/>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Special </a:t>
            </a:r>
            <a:br>
              <a:rPr lang="de-DE" sz="9600" b="1" dirty="0">
                <a:latin typeface="Square721 BT" panose="020B0504020202060204" pitchFamily="34" charset="0"/>
              </a:rPr>
            </a:br>
            <a:r>
              <a:rPr lang="de-DE" sz="4800" b="1" dirty="0">
                <a:latin typeface="Square721 BT" panose="020B0504020202060204" pitchFamily="34" charset="0"/>
              </a:rPr>
              <a:t>Oxygenized Drinking Water</a:t>
            </a:r>
            <a:endParaRPr lang="de-DE" sz="7200" b="1" dirty="0">
              <a:latin typeface="Square721 BT" panose="020B0504020202060204" pitchFamily="34" charset="0"/>
            </a:endParaRPr>
          </a:p>
        </p:txBody>
      </p:sp>
      <p:sp>
        <p:nvSpPr>
          <p:cNvPr id="8" name="Rectangle 7"/>
          <p:cNvSpPr/>
          <p:nvPr/>
        </p:nvSpPr>
        <p:spPr>
          <a:xfrm>
            <a:off x="4378453" y="3392666"/>
            <a:ext cx="6975347" cy="2246769"/>
          </a:xfrm>
          <a:prstGeom prst="rect">
            <a:avLst/>
          </a:prstGeom>
        </p:spPr>
        <p:txBody>
          <a:bodyPr wrap="square">
            <a:spAutoFit/>
          </a:bodyPr>
          <a:lstStyle/>
          <a:p>
            <a:pPr lvl="0"/>
            <a:r>
              <a:rPr lang="de-DE" sz="2800" b="1" dirty="0">
                <a:solidFill>
                  <a:prstClr val="black"/>
                </a:solidFill>
                <a:latin typeface="Square721 BT" panose="020B0504020202060204" pitchFamily="34" charset="0"/>
              </a:rPr>
              <a:t>Special</a:t>
            </a:r>
            <a:r>
              <a:rPr lang="de-DE" sz="3600" dirty="0">
                <a:solidFill>
                  <a:prstClr val="black"/>
                </a:solidFill>
                <a:latin typeface="Square721 BT" panose="020B0504020202060204" pitchFamily="34" charset="0"/>
              </a:rPr>
              <a:t>	</a:t>
            </a:r>
            <a:r>
              <a:rPr lang="de-DE" sz="2000" dirty="0">
                <a:solidFill>
                  <a:prstClr val="black"/>
                </a:solidFill>
                <a:latin typeface="Square721 BT" panose="020B0504020202060204" pitchFamily="34" charset="0"/>
              </a:rPr>
              <a:t>Water is made by</a:t>
            </a:r>
          </a:p>
          <a:p>
            <a:pPr lvl="0"/>
            <a:r>
              <a:rPr lang="de-DE" sz="2800" b="1" dirty="0">
                <a:solidFill>
                  <a:prstClr val="black"/>
                </a:solidFill>
                <a:latin typeface="Square721 BT" panose="020B0504020202060204" pitchFamily="34" charset="0"/>
              </a:rPr>
              <a:t>Special</a:t>
            </a:r>
            <a:r>
              <a:rPr lang="de-DE" sz="4400" dirty="0">
                <a:solidFill>
                  <a:prstClr val="black"/>
                </a:solidFill>
                <a:latin typeface="Square721 BT" panose="020B0504020202060204" pitchFamily="34" charset="0"/>
              </a:rPr>
              <a:t>	</a:t>
            </a:r>
            <a:r>
              <a:rPr lang="de-DE" sz="2000" dirty="0">
                <a:solidFill>
                  <a:prstClr val="black"/>
                </a:solidFill>
                <a:latin typeface="Square721 BT" panose="020B0504020202060204" pitchFamily="34" charset="0"/>
              </a:rPr>
              <a:t>Filter dissoliving a high </a:t>
            </a:r>
          </a:p>
          <a:p>
            <a:pPr lvl="0"/>
            <a:r>
              <a:rPr lang="de-DE" sz="2000" dirty="0">
                <a:solidFill>
                  <a:prstClr val="black"/>
                </a:solidFill>
                <a:latin typeface="Square721 BT" panose="020B0504020202060204" pitchFamily="34" charset="0"/>
              </a:rPr>
              <a:t>		concentration of Oxygen in </a:t>
            </a:r>
          </a:p>
          <a:p>
            <a:pPr lvl="0"/>
            <a:r>
              <a:rPr lang="de-DE" sz="2000" dirty="0">
                <a:solidFill>
                  <a:prstClr val="black"/>
                </a:solidFill>
                <a:latin typeface="Square721 BT" panose="020B0504020202060204" pitchFamily="34" charset="0"/>
              </a:rPr>
              <a:t>		Natural Tap Water using the </a:t>
            </a:r>
          </a:p>
          <a:p>
            <a:pPr lvl="0"/>
            <a:r>
              <a:rPr lang="de-DE" sz="2000" dirty="0">
                <a:solidFill>
                  <a:prstClr val="black"/>
                </a:solidFill>
                <a:latin typeface="Square721 BT" panose="020B0504020202060204" pitchFamily="34" charset="0"/>
              </a:rPr>
              <a:t>		Mineral known as </a:t>
            </a:r>
            <a:endParaRPr lang="de-DE" sz="4400" dirty="0">
              <a:solidFill>
                <a:prstClr val="black"/>
              </a:solidFill>
              <a:latin typeface="Square721 BT" panose="020B0504020202060204" pitchFamily="34" charset="0"/>
            </a:endParaRPr>
          </a:p>
        </p:txBody>
      </p:sp>
      <p:sp>
        <p:nvSpPr>
          <p:cNvPr id="9" name="TextBox 8"/>
          <p:cNvSpPr txBox="1"/>
          <p:nvPr/>
        </p:nvSpPr>
        <p:spPr>
          <a:xfrm>
            <a:off x="8495254" y="6031467"/>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
        <p:nvSpPr>
          <p:cNvPr id="5" name="Rectangle 4"/>
          <p:cNvSpPr/>
          <p:nvPr/>
        </p:nvSpPr>
        <p:spPr>
          <a:xfrm>
            <a:off x="5199555" y="5572291"/>
            <a:ext cx="4801314" cy="461665"/>
          </a:xfrm>
          <a:prstGeom prst="rect">
            <a:avLst/>
          </a:prstGeom>
        </p:spPr>
        <p:txBody>
          <a:bodyPr wrap="none">
            <a:spAutoFit/>
          </a:bodyPr>
          <a:lstStyle/>
          <a:p>
            <a:r>
              <a:rPr lang="de-DE" sz="2400" b="1" dirty="0">
                <a:solidFill>
                  <a:srgbClr val="404040"/>
                </a:solidFill>
                <a:latin typeface="Square721 BT" panose="020B0504020202060204" pitchFamily="34" charset="0"/>
              </a:rPr>
              <a:t>TemporaryWater Hardness</a:t>
            </a:r>
            <a:r>
              <a:rPr lang="de-DE" sz="2400" dirty="0">
                <a:solidFill>
                  <a:srgbClr val="404040"/>
                </a:solidFill>
                <a:latin typeface="Square721 BT" panose="020B0504020202060204" pitchFamily="34" charset="0"/>
              </a:rPr>
              <a:t>	</a:t>
            </a: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2</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What is SPECIAL Water?</a:t>
            </a:r>
            <a:br>
              <a:rPr lang="de-DE" sz="2800" b="1" dirty="0">
                <a:latin typeface="Square721 BT" panose="020B0504020202060204" pitchFamily="34" charset="0"/>
              </a:rPr>
            </a:br>
            <a:endParaRPr lang="de-DE" sz="2800" b="1" dirty="0">
              <a:latin typeface="Square721 BT" panose="020B0504020202060204" pitchFamily="34" charset="0"/>
            </a:endParaRPr>
          </a:p>
        </p:txBody>
      </p:sp>
      <p:sp>
        <p:nvSpPr>
          <p:cNvPr id="2" name="Rectangle 1"/>
          <p:cNvSpPr/>
          <p:nvPr/>
        </p:nvSpPr>
        <p:spPr>
          <a:xfrm>
            <a:off x="838200" y="1265800"/>
            <a:ext cx="10515600" cy="646331"/>
          </a:xfrm>
          <a:prstGeom prst="rect">
            <a:avLst/>
          </a:prstGeom>
        </p:spPr>
        <p:txBody>
          <a:bodyPr wrap="square">
            <a:spAutoFit/>
          </a:bodyPr>
          <a:lstStyle/>
          <a:p>
            <a:r>
              <a:rPr lang="en-US" dirty="0">
                <a:latin typeface="Square721 BT" panose="020B0504020202060204" pitchFamily="34" charset="0"/>
              </a:rPr>
              <a:t>The term </a:t>
            </a:r>
            <a:r>
              <a:rPr lang="en-US" b="1" dirty="0">
                <a:solidFill>
                  <a:srgbClr val="548BCA"/>
                </a:solidFill>
                <a:latin typeface="Square721 BT" panose="020B0504020202060204" pitchFamily="34" charset="0"/>
              </a:rPr>
              <a:t>SPECIAL Water </a:t>
            </a:r>
            <a:r>
              <a:rPr lang="en-US" dirty="0">
                <a:latin typeface="Square721 BT" panose="020B0504020202060204" pitchFamily="34" charset="0"/>
              </a:rPr>
              <a:t>is just to Label used to describe ideal drinking water as provided by Nature </a:t>
            </a:r>
            <a:endParaRPr lang="de-DE" dirty="0">
              <a:latin typeface="Square721 BT" panose="020B0504020202060204" pitchFamily="34" charset="0"/>
            </a:endParaRPr>
          </a:p>
        </p:txBody>
      </p:sp>
      <p:sp>
        <p:nvSpPr>
          <p:cNvPr id="3" name="Rectangle 2"/>
          <p:cNvSpPr/>
          <p:nvPr/>
        </p:nvSpPr>
        <p:spPr>
          <a:xfrm>
            <a:off x="838200" y="2222030"/>
            <a:ext cx="3487108" cy="369332"/>
          </a:xfrm>
          <a:prstGeom prst="rect">
            <a:avLst/>
          </a:prstGeom>
          <a:ln>
            <a:solidFill>
              <a:srgbClr val="528BCD"/>
            </a:solidFill>
          </a:ln>
        </p:spPr>
        <p:txBody>
          <a:bodyPr wrap="none">
            <a:spAutoFit/>
          </a:bodyPr>
          <a:lstStyle/>
          <a:p>
            <a:r>
              <a:rPr lang="de-DE" dirty="0"/>
              <a:t>Ca(HCO</a:t>
            </a:r>
            <a:r>
              <a:rPr lang="de-DE" baseline="-25000" dirty="0"/>
              <a:t>3</a:t>
            </a:r>
            <a:r>
              <a:rPr lang="de-DE" dirty="0"/>
              <a:t>)</a:t>
            </a:r>
            <a:r>
              <a:rPr lang="de-DE" baseline="-25000" dirty="0"/>
              <a:t>2</a:t>
            </a:r>
            <a:r>
              <a:rPr lang="de-DE" dirty="0"/>
              <a:t> → CaCO</a:t>
            </a:r>
            <a:r>
              <a:rPr lang="de-DE" baseline="-25000" dirty="0"/>
              <a:t>3</a:t>
            </a:r>
            <a:r>
              <a:rPr lang="de-DE" dirty="0"/>
              <a:t> + </a:t>
            </a:r>
            <a:r>
              <a:rPr lang="de-DE" b="1" dirty="0">
                <a:solidFill>
                  <a:srgbClr val="528BCD"/>
                </a:solidFill>
              </a:rPr>
              <a:t>H</a:t>
            </a:r>
            <a:r>
              <a:rPr lang="de-DE" b="1" baseline="-25000" dirty="0">
                <a:solidFill>
                  <a:srgbClr val="528BCD"/>
                </a:solidFill>
              </a:rPr>
              <a:t>2</a:t>
            </a:r>
            <a:r>
              <a:rPr lang="de-DE" b="1" dirty="0">
                <a:solidFill>
                  <a:srgbClr val="528BCD"/>
                </a:solidFill>
              </a:rPr>
              <a:t>O</a:t>
            </a:r>
            <a:r>
              <a:rPr lang="de-DE" dirty="0"/>
              <a:t> + CO</a:t>
            </a:r>
            <a:r>
              <a:rPr lang="de-DE" baseline="-25000" dirty="0"/>
              <a:t>2 </a:t>
            </a:r>
            <a:r>
              <a:rPr lang="de-DE" dirty="0"/>
              <a:t>↑</a:t>
            </a:r>
          </a:p>
        </p:txBody>
      </p:sp>
      <p:sp>
        <p:nvSpPr>
          <p:cNvPr id="6" name="Rectangle 5"/>
          <p:cNvSpPr/>
          <p:nvPr/>
        </p:nvSpPr>
        <p:spPr>
          <a:xfrm>
            <a:off x="838200" y="2980275"/>
            <a:ext cx="10515600" cy="2169825"/>
          </a:xfrm>
          <a:prstGeom prst="rect">
            <a:avLst/>
          </a:prstGeom>
          <a:noFill/>
          <a:ln>
            <a:noFill/>
          </a:ln>
        </p:spPr>
        <p:txBody>
          <a:bodyPr wrap="square">
            <a:spAutoFit/>
          </a:bodyPr>
          <a:lstStyle/>
          <a:p>
            <a:pPr algn="just">
              <a:lnSpc>
                <a:spcPct val="150000"/>
              </a:lnSpc>
            </a:pPr>
            <a:r>
              <a:rPr lang="en-US" dirty="0">
                <a:latin typeface="Square721 BT" panose="020B0504020202060204" pitchFamily="34" charset="0"/>
              </a:rPr>
              <a:t>	     All </a:t>
            </a:r>
            <a:r>
              <a:rPr lang="en-US" b="1" dirty="0">
                <a:solidFill>
                  <a:srgbClr val="528BCD"/>
                </a:solidFill>
                <a:latin typeface="Square721 BT" panose="020B0504020202060204" pitchFamily="34" charset="0"/>
              </a:rPr>
              <a:t>NATURAL</a:t>
            </a:r>
            <a:r>
              <a:rPr lang="en-US" dirty="0">
                <a:latin typeface="Square721 BT" panose="020B0504020202060204" pitchFamily="34" charset="0"/>
              </a:rPr>
              <a:t> Water Consisting of H</a:t>
            </a:r>
            <a:r>
              <a:rPr lang="en-US" baseline="-25000" dirty="0">
                <a:latin typeface="Square721 BT" panose="020B0504020202060204" pitchFamily="34" charset="0"/>
              </a:rPr>
              <a:t>2</a:t>
            </a:r>
            <a:r>
              <a:rPr lang="en-US" dirty="0">
                <a:latin typeface="Square721 BT" panose="020B0504020202060204" pitchFamily="34" charset="0"/>
              </a:rPr>
              <a:t>O molecules and OH- and H+ ions in very small quantities. These are ions that give acidity and alkalinity to water. When these ions are equal in number, the water is </a:t>
            </a:r>
            <a:r>
              <a:rPr lang="en-US" b="1" dirty="0">
                <a:solidFill>
                  <a:srgbClr val="528BCD"/>
                </a:solidFill>
                <a:latin typeface="Square721 BT" panose="020B0504020202060204" pitchFamily="34" charset="0"/>
              </a:rPr>
              <a:t>NATURAL</a:t>
            </a:r>
            <a:r>
              <a:rPr lang="en-US" dirty="0">
                <a:latin typeface="Square721 BT" panose="020B0504020202060204" pitchFamily="34" charset="0"/>
              </a:rPr>
              <a:t> and </a:t>
            </a:r>
            <a:r>
              <a:rPr lang="en-US" b="1" dirty="0">
                <a:solidFill>
                  <a:srgbClr val="528BCD"/>
                </a:solidFill>
                <a:latin typeface="Square721 BT" panose="020B0504020202060204" pitchFamily="34" charset="0"/>
              </a:rPr>
              <a:t>NEUTRAL</a:t>
            </a:r>
            <a:r>
              <a:rPr lang="en-US" dirty="0">
                <a:latin typeface="Square721 BT" panose="020B0504020202060204" pitchFamily="34" charset="0"/>
              </a:rPr>
              <a:t>. When any other Ion whether its CATION or ANION is added to water its not natural anymore. H+ ions addition makes the water ACIDIC while OH- ions make the water more ALKALINE.</a:t>
            </a:r>
            <a:endParaRPr lang="de-DE" dirty="0">
              <a:latin typeface="Square721 BT" panose="020B0504020202060204" pitchFamily="34" charset="0"/>
            </a:endParaRPr>
          </a:p>
        </p:txBody>
      </p:sp>
      <p:pic>
        <p:nvPicPr>
          <p:cNvPr id="9" name="Picture 8">
            <a:hlinkClick r:id="rId4"/>
          </p:cNvPr>
          <p:cNvPicPr>
            <a:picLocks noChangeAspect="1"/>
          </p:cNvPicPr>
          <p:nvPr/>
        </p:nvPicPr>
        <p:blipFill>
          <a:blip r:embed="rId5"/>
          <a:stretch>
            <a:fillRect/>
          </a:stretch>
        </p:blipFill>
        <p:spPr>
          <a:xfrm rot="5400000">
            <a:off x="2943696" y="2625103"/>
            <a:ext cx="448092" cy="431075"/>
          </a:xfrm>
          <a:prstGeom prst="rect">
            <a:avLst/>
          </a:prstGeom>
        </p:spPr>
      </p:pic>
    </p:spTree>
    <p:extLst>
      <p:ext uri="{BB962C8B-B14F-4D97-AF65-F5344CB8AC3E}">
        <p14:creationId xmlns:p14="http://schemas.microsoft.com/office/powerpoint/2010/main" val="205356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3</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What is SPECIAL Water?</a:t>
            </a:r>
          </a:p>
        </p:txBody>
      </p:sp>
      <p:sp>
        <p:nvSpPr>
          <p:cNvPr id="6" name="Rectangle 5"/>
          <p:cNvSpPr/>
          <p:nvPr/>
        </p:nvSpPr>
        <p:spPr>
          <a:xfrm>
            <a:off x="838200" y="1506022"/>
            <a:ext cx="3765198" cy="369332"/>
          </a:xfrm>
          <a:prstGeom prst="rect">
            <a:avLst/>
          </a:prstGeom>
        </p:spPr>
        <p:txBody>
          <a:bodyPr wrap="none">
            <a:spAutoFit/>
          </a:bodyPr>
          <a:lstStyle/>
          <a:p>
            <a:r>
              <a:rPr lang="de-DE" b="1" dirty="0">
                <a:latin typeface="Square721 BT" panose="020B0504020202060204" pitchFamily="34" charset="0"/>
              </a:rPr>
              <a:t>NOW TRY TO UNDERSTAND...</a:t>
            </a:r>
          </a:p>
        </p:txBody>
      </p:sp>
      <p:sp>
        <p:nvSpPr>
          <p:cNvPr id="7" name="Rectangle 6"/>
          <p:cNvSpPr/>
          <p:nvPr/>
        </p:nvSpPr>
        <p:spPr>
          <a:xfrm>
            <a:off x="838199" y="1875354"/>
            <a:ext cx="7093461" cy="3831818"/>
          </a:xfrm>
          <a:prstGeom prst="rect">
            <a:avLst/>
          </a:prstGeom>
        </p:spPr>
        <p:txBody>
          <a:bodyPr wrap="square">
            <a:spAutoFit/>
          </a:bodyPr>
          <a:lstStyle/>
          <a:p>
            <a:pPr algn="just">
              <a:lnSpc>
                <a:spcPct val="150000"/>
              </a:lnSpc>
            </a:pPr>
            <a:r>
              <a:rPr lang="en-US" dirty="0">
                <a:latin typeface="Square721 BT" panose="020B0504020202060204" pitchFamily="34" charset="0"/>
              </a:rPr>
              <a:t>OH</a:t>
            </a:r>
            <a:r>
              <a:rPr lang="en-US" baseline="30000" dirty="0">
                <a:latin typeface="Square721 BT" panose="020B0504020202060204" pitchFamily="34" charset="0"/>
              </a:rPr>
              <a:t>-</a:t>
            </a:r>
            <a:r>
              <a:rPr lang="en-US" dirty="0">
                <a:latin typeface="Square721 BT" panose="020B0504020202060204" pitchFamily="34" charset="0"/>
              </a:rPr>
              <a:t> Water has more </a:t>
            </a:r>
            <a:r>
              <a:rPr lang="en-US" b="1" dirty="0">
                <a:solidFill>
                  <a:srgbClr val="528BCD"/>
                </a:solidFill>
                <a:latin typeface="Square721 BT" panose="020B0504020202060204" pitchFamily="34" charset="0"/>
              </a:rPr>
              <a:t>Oxygen</a:t>
            </a:r>
            <a:r>
              <a:rPr lang="en-US" dirty="0">
                <a:latin typeface="Square721 BT" panose="020B0504020202060204" pitchFamily="34" charset="0"/>
              </a:rPr>
              <a:t> and alkaline minerals (Calcium and Magnesium) described as CaCO</a:t>
            </a:r>
            <a:r>
              <a:rPr lang="en-US" baseline="-25000" dirty="0">
                <a:latin typeface="Square721 BT" panose="020B0504020202060204" pitchFamily="34" charset="0"/>
              </a:rPr>
              <a:t>3</a:t>
            </a:r>
            <a:r>
              <a:rPr lang="en-US" dirty="0">
                <a:latin typeface="Square721 BT" panose="020B0504020202060204" pitchFamily="34" charset="0"/>
              </a:rPr>
              <a:t> equivalent than Natural drinking water or ACIDIC and SODIUM enriched tap water, that‘s been treated with ION EXCHANGE Process.</a:t>
            </a:r>
          </a:p>
          <a:p>
            <a:pPr algn="just">
              <a:lnSpc>
                <a:spcPct val="150000"/>
              </a:lnSpc>
            </a:pPr>
            <a:endParaRPr lang="en-US" b="1" dirty="0">
              <a:solidFill>
                <a:srgbClr val="528BCD"/>
              </a:solidFill>
              <a:latin typeface="Square721 BT" panose="020B0504020202060204" pitchFamily="34" charset="0"/>
            </a:endParaRPr>
          </a:p>
          <a:p>
            <a:pPr algn="just">
              <a:lnSpc>
                <a:spcPct val="150000"/>
              </a:lnSpc>
            </a:pPr>
            <a:r>
              <a:rPr lang="en-US" b="1" dirty="0">
                <a:solidFill>
                  <a:srgbClr val="528BCD"/>
                </a:solidFill>
                <a:latin typeface="Square721 BT" panose="020B0504020202060204" pitchFamily="34" charset="0"/>
              </a:rPr>
              <a:t>SPECIAL Water </a:t>
            </a:r>
            <a:r>
              <a:rPr lang="en-US" dirty="0">
                <a:latin typeface="Square721 BT" panose="020B0504020202060204" pitchFamily="34" charset="0"/>
              </a:rPr>
              <a:t>is high oxygen content in a stable bias OH- form that is needed by all human beings cells. Each of these ions are bonded with an alkaline Calcium Carbonate minerals in very beneficial </a:t>
            </a:r>
            <a:r>
              <a:rPr lang="en-US" dirty="0" err="1">
                <a:latin typeface="Square721 BT" panose="020B0504020202060204" pitchFamily="34" charset="0"/>
              </a:rPr>
              <a:t>colloided</a:t>
            </a:r>
            <a:r>
              <a:rPr lang="en-US" dirty="0">
                <a:latin typeface="Square721 BT" panose="020B0504020202060204" pitchFamily="34" charset="0"/>
              </a:rPr>
              <a:t> form.</a:t>
            </a:r>
            <a:endParaRPr lang="de-DE" dirty="0">
              <a:latin typeface="Square721 BT" panose="020B0504020202060204" pitchFamily="34" charset="0"/>
            </a:endParaRPr>
          </a:p>
        </p:txBody>
      </p:sp>
      <p:pic>
        <p:nvPicPr>
          <p:cNvPr id="9" name="Picture 8"/>
          <p:cNvPicPr>
            <a:picLocks noChangeAspect="1"/>
          </p:cNvPicPr>
          <p:nvPr/>
        </p:nvPicPr>
        <p:blipFill>
          <a:blip r:embed="rId4"/>
          <a:stretch>
            <a:fillRect/>
          </a:stretch>
        </p:blipFill>
        <p:spPr>
          <a:xfrm rot="16200000">
            <a:off x="7158931" y="2071139"/>
            <a:ext cx="4969776" cy="3424316"/>
          </a:xfrm>
          <a:prstGeom prst="rect">
            <a:avLst/>
          </a:prstGeom>
        </p:spPr>
      </p:pic>
    </p:spTree>
    <p:extLst>
      <p:ext uri="{BB962C8B-B14F-4D97-AF65-F5344CB8AC3E}">
        <p14:creationId xmlns:p14="http://schemas.microsoft.com/office/powerpoint/2010/main" val="494887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4</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Oxygen in SPECIAL Water</a:t>
            </a:r>
          </a:p>
        </p:txBody>
      </p:sp>
      <p:sp>
        <p:nvSpPr>
          <p:cNvPr id="2" name="Rectangle 1"/>
          <p:cNvSpPr/>
          <p:nvPr/>
        </p:nvSpPr>
        <p:spPr>
          <a:xfrm>
            <a:off x="838200" y="1313544"/>
            <a:ext cx="10515600" cy="2169825"/>
          </a:xfrm>
          <a:prstGeom prst="rect">
            <a:avLst/>
          </a:prstGeom>
        </p:spPr>
        <p:txBody>
          <a:bodyPr wrap="square">
            <a:spAutoFit/>
          </a:bodyPr>
          <a:lstStyle/>
          <a:p>
            <a:pPr algn="just">
              <a:lnSpc>
                <a:spcPct val="150000"/>
              </a:lnSpc>
            </a:pPr>
            <a:r>
              <a:rPr lang="en-US" dirty="0">
                <a:latin typeface="Square721 BT" panose="020B0504020202060204" pitchFamily="34" charset="0"/>
              </a:rPr>
              <a:t>Increase in free carbon dioxide (CO2) is often concomitant with decrease in Oxygen. In Natural waters as CO2 as an end product and leaves water, Oxygen content raises rapidly and at pH of 7.4 it would go up due to the release of CO2 out of the water and diffusion of Oxygen will take place. The Oxygen loading capacity is increased at low CO2 level in water.</a:t>
            </a:r>
          </a:p>
          <a:p>
            <a:pPr algn="just">
              <a:lnSpc>
                <a:spcPct val="150000"/>
              </a:lnSpc>
            </a:pPr>
            <a:endParaRPr lang="en-US" dirty="0">
              <a:latin typeface="Square721 BT" panose="020B0504020202060204" pitchFamily="34" charset="0"/>
            </a:endParaRPr>
          </a:p>
        </p:txBody>
      </p:sp>
      <p:pic>
        <p:nvPicPr>
          <p:cNvPr id="3" name="Picture 2"/>
          <p:cNvPicPr>
            <a:picLocks noChangeAspect="1"/>
          </p:cNvPicPr>
          <p:nvPr/>
        </p:nvPicPr>
        <p:blipFill>
          <a:blip r:embed="rId4"/>
          <a:stretch>
            <a:fillRect/>
          </a:stretch>
        </p:blipFill>
        <p:spPr>
          <a:xfrm>
            <a:off x="7877908" y="3419601"/>
            <a:ext cx="3340611" cy="2936749"/>
          </a:xfrm>
          <a:prstGeom prst="rect">
            <a:avLst/>
          </a:prstGeom>
        </p:spPr>
      </p:pic>
      <p:sp>
        <p:nvSpPr>
          <p:cNvPr id="6" name="Rectangle 5"/>
          <p:cNvSpPr/>
          <p:nvPr/>
        </p:nvSpPr>
        <p:spPr>
          <a:xfrm>
            <a:off x="838200" y="3217785"/>
            <a:ext cx="6096001" cy="1754326"/>
          </a:xfrm>
          <a:prstGeom prst="rect">
            <a:avLst/>
          </a:prstGeom>
        </p:spPr>
        <p:txBody>
          <a:bodyPr>
            <a:spAutoFit/>
          </a:bodyPr>
          <a:lstStyle/>
          <a:p>
            <a:pPr algn="just">
              <a:lnSpc>
                <a:spcPct val="150000"/>
              </a:lnSpc>
            </a:pPr>
            <a:r>
              <a:rPr lang="en-US" dirty="0">
                <a:latin typeface="Square721 BT" panose="020B0504020202060204" pitchFamily="34" charset="0"/>
              </a:rPr>
              <a:t>Drinking Oxygen enriched water will be shifting oxygen to blood. Drinking high Oxygenated water will effect both metabolism and energy release and kill all depression factors related to acidic water intake.</a:t>
            </a:r>
            <a:endParaRPr lang="de-DE" dirty="0">
              <a:latin typeface="Square721 BT" panose="020B0504020202060204" pitchFamily="34" charset="0"/>
            </a:endParaRPr>
          </a:p>
        </p:txBody>
      </p:sp>
    </p:spTree>
    <p:extLst>
      <p:ext uri="{BB962C8B-B14F-4D97-AF65-F5344CB8AC3E}">
        <p14:creationId xmlns:p14="http://schemas.microsoft.com/office/powerpoint/2010/main" val="1858944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5</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pH in SPECIAL WATER</a:t>
            </a:r>
          </a:p>
        </p:txBody>
      </p:sp>
      <p:sp>
        <p:nvSpPr>
          <p:cNvPr id="2" name="Rectangle 1"/>
          <p:cNvSpPr/>
          <p:nvPr/>
        </p:nvSpPr>
        <p:spPr>
          <a:xfrm>
            <a:off x="838200" y="1278324"/>
            <a:ext cx="10515600" cy="1338828"/>
          </a:xfrm>
          <a:prstGeom prst="rect">
            <a:avLst/>
          </a:prstGeom>
        </p:spPr>
        <p:txBody>
          <a:bodyPr wrap="square">
            <a:spAutoFit/>
          </a:bodyPr>
          <a:lstStyle/>
          <a:p>
            <a:pPr algn="just">
              <a:lnSpc>
                <a:spcPct val="150000"/>
              </a:lnSpc>
            </a:pPr>
            <a:r>
              <a:rPr lang="en-US" dirty="0">
                <a:latin typeface="Square721 BT" panose="020B0504020202060204" pitchFamily="34" charset="0"/>
              </a:rPr>
              <a:t>As you have already read the relation of interaction of pH and CO</a:t>
            </a:r>
            <a:r>
              <a:rPr lang="en-US" baseline="-25000" dirty="0">
                <a:latin typeface="Square721 BT" panose="020B0504020202060204" pitchFamily="34" charset="0"/>
              </a:rPr>
              <a:t>2</a:t>
            </a:r>
            <a:r>
              <a:rPr lang="en-US" dirty="0">
                <a:latin typeface="Square721 BT" panose="020B0504020202060204" pitchFamily="34" charset="0"/>
              </a:rPr>
              <a:t>, it is the change in concentration of H</a:t>
            </a:r>
            <a:r>
              <a:rPr lang="en-US" baseline="30000" dirty="0">
                <a:latin typeface="Square721 BT" panose="020B0504020202060204" pitchFamily="34" charset="0"/>
              </a:rPr>
              <a:t>+</a:t>
            </a:r>
            <a:r>
              <a:rPr lang="en-US" dirty="0">
                <a:latin typeface="Square721 BT" panose="020B0504020202060204" pitchFamily="34" charset="0"/>
              </a:rPr>
              <a:t> ions (coupled with HCO</a:t>
            </a:r>
            <a:r>
              <a:rPr lang="en-US" baseline="-25000" dirty="0">
                <a:latin typeface="Square721 BT" panose="020B0504020202060204" pitchFamily="34" charset="0"/>
              </a:rPr>
              <a:t>3</a:t>
            </a:r>
            <a:r>
              <a:rPr lang="en-US" dirty="0">
                <a:latin typeface="Square721 BT" panose="020B0504020202060204" pitchFamily="34" charset="0"/>
              </a:rPr>
              <a:t> and unionized H</a:t>
            </a:r>
            <a:r>
              <a:rPr lang="en-US" baseline="-25000" dirty="0">
                <a:latin typeface="Square721 BT" panose="020B0504020202060204" pitchFamily="34" charset="0"/>
              </a:rPr>
              <a:t>2</a:t>
            </a:r>
            <a:r>
              <a:rPr lang="en-US" dirty="0">
                <a:latin typeface="Square721 BT" panose="020B0504020202060204" pitchFamily="34" charset="0"/>
              </a:rPr>
              <a:t>CO</a:t>
            </a:r>
            <a:r>
              <a:rPr lang="en-US" baseline="-25000" dirty="0">
                <a:latin typeface="Square721 BT" panose="020B0504020202060204" pitchFamily="34" charset="0"/>
              </a:rPr>
              <a:t>3</a:t>
            </a:r>
            <a:r>
              <a:rPr lang="en-US" dirty="0">
                <a:latin typeface="Square721 BT" panose="020B0504020202060204" pitchFamily="34" charset="0"/>
              </a:rPr>
              <a:t>) which decides the level of pH of WATER/BLOOD.</a:t>
            </a:r>
            <a:endParaRPr lang="de-DE" dirty="0">
              <a:latin typeface="Square721 BT" panose="020B0504020202060204" pitchFamily="34" charset="0"/>
            </a:endParaRPr>
          </a:p>
        </p:txBody>
      </p:sp>
      <p:sp>
        <p:nvSpPr>
          <p:cNvPr id="3" name="Rectangle 2"/>
          <p:cNvSpPr/>
          <p:nvPr/>
        </p:nvSpPr>
        <p:spPr>
          <a:xfrm>
            <a:off x="985224" y="3815219"/>
            <a:ext cx="10368576" cy="2169825"/>
          </a:xfrm>
          <a:prstGeom prst="rect">
            <a:avLst/>
          </a:prstGeom>
        </p:spPr>
        <p:txBody>
          <a:bodyPr wrap="square">
            <a:spAutoFit/>
          </a:bodyPr>
          <a:lstStyle/>
          <a:p>
            <a:pPr algn="just">
              <a:lnSpc>
                <a:spcPct val="150000"/>
              </a:lnSpc>
            </a:pPr>
            <a:r>
              <a:rPr lang="en-US" dirty="0">
                <a:latin typeface="Square721 BT" panose="020B0504020202060204" pitchFamily="34" charset="0"/>
              </a:rPr>
              <a:t>pH is the negative logarithm of hydrogen ion (H</a:t>
            </a:r>
            <a:r>
              <a:rPr lang="en-US" baseline="30000" dirty="0">
                <a:latin typeface="Square721 BT" panose="020B0504020202060204" pitchFamily="34" charset="0"/>
              </a:rPr>
              <a:t>+</a:t>
            </a:r>
            <a:r>
              <a:rPr lang="en-US" dirty="0">
                <a:latin typeface="Square721 BT" panose="020B0504020202060204" pitchFamily="34" charset="0"/>
              </a:rPr>
              <a:t>) concentration within the pH range of </a:t>
            </a:r>
            <a:r>
              <a:rPr lang="en-US" b="1" dirty="0">
                <a:latin typeface="Square721 BT" panose="020B0504020202060204" pitchFamily="34" charset="0"/>
              </a:rPr>
              <a:t>0 to 14</a:t>
            </a:r>
            <a:r>
              <a:rPr lang="en-US" dirty="0">
                <a:latin typeface="Square721 BT" panose="020B0504020202060204" pitchFamily="34" charset="0"/>
              </a:rPr>
              <a:t>. Every human being lives the most healthiest life at pH between 7.5 and 9, and body prefers slightly alkaline water, Beverages, Coffee and food cooked in water which is close to neutral </a:t>
            </a:r>
            <a:r>
              <a:rPr lang="en-US" dirty="0" err="1">
                <a:latin typeface="Square721 BT" panose="020B0504020202060204" pitchFamily="34" charset="0"/>
              </a:rPr>
              <a:t>pH.</a:t>
            </a:r>
            <a:r>
              <a:rPr lang="en-US" dirty="0">
                <a:latin typeface="Square721 BT" panose="020B0504020202060204" pitchFamily="34" charset="0"/>
              </a:rPr>
              <a:t> This can </a:t>
            </a:r>
            <a:r>
              <a:rPr lang="en-US" b="1" dirty="0">
                <a:latin typeface="Square721 BT" panose="020B0504020202060204" pitchFamily="34" charset="0"/>
              </a:rPr>
              <a:t>only</a:t>
            </a:r>
            <a:r>
              <a:rPr lang="en-US" dirty="0">
                <a:latin typeface="Square721 BT" panose="020B0504020202060204" pitchFamily="34" charset="0"/>
              </a:rPr>
              <a:t> be done by </a:t>
            </a:r>
            <a:r>
              <a:rPr lang="en-US" b="1" dirty="0">
                <a:latin typeface="Square721 BT" panose="020B0504020202060204" pitchFamily="34" charset="0"/>
              </a:rPr>
              <a:t>not exchanging Ions </a:t>
            </a:r>
            <a:r>
              <a:rPr lang="en-US" dirty="0">
                <a:latin typeface="Square721 BT" panose="020B0504020202060204" pitchFamily="34" charset="0"/>
              </a:rPr>
              <a:t>(</a:t>
            </a:r>
            <a:r>
              <a:rPr lang="en-US" dirty="0">
                <a:solidFill>
                  <a:srgbClr val="C00000"/>
                </a:solidFill>
                <a:latin typeface="Square721 BT" panose="020B0504020202060204" pitchFamily="34" charset="0"/>
              </a:rPr>
              <a:t>unlike Ion-Exchange Resins</a:t>
            </a:r>
            <a:r>
              <a:rPr lang="en-US" dirty="0">
                <a:latin typeface="Square721 BT" panose="020B0504020202060204" pitchFamily="34" charset="0"/>
              </a:rPr>
              <a:t>) from Calcium and Magnesium against Hydrogen or Sodium</a:t>
            </a:r>
            <a:endParaRPr lang="de-DE" dirty="0">
              <a:latin typeface="Square721 BT" panose="020B0504020202060204" pitchFamily="34" charset="0"/>
            </a:endParaRPr>
          </a:p>
        </p:txBody>
      </p:sp>
      <p:sp>
        <p:nvSpPr>
          <p:cNvPr id="6" name="Rectangle 5"/>
          <p:cNvSpPr/>
          <p:nvPr/>
        </p:nvSpPr>
        <p:spPr>
          <a:xfrm>
            <a:off x="2700999" y="2669404"/>
            <a:ext cx="6761787" cy="923330"/>
          </a:xfrm>
          <a:prstGeom prst="rect">
            <a:avLst/>
          </a:prstGeom>
          <a:noFill/>
        </p:spPr>
        <p:txBody>
          <a:bodyPr wrap="none" lIns="91440" tIns="45720" rIns="91440" bIns="45720">
            <a:spAutoFit/>
          </a:bodyPr>
          <a:lstStyle/>
          <a:p>
            <a:pPr algn="ctr"/>
            <a:r>
              <a:rPr lang="en-US" sz="5400" b="1" cap="none" spc="0" dirty="0">
                <a:ln w="10160">
                  <a:solidFill>
                    <a:srgbClr val="548BCA"/>
                  </a:solidFill>
                  <a:prstDash val="solid"/>
                </a:ln>
                <a:gradFill flip="none" rotWithShape="1">
                  <a:gsLst>
                    <a:gs pos="0">
                      <a:srgbClr val="548BCA">
                        <a:tint val="66000"/>
                        <a:satMod val="160000"/>
                      </a:srgbClr>
                    </a:gs>
                    <a:gs pos="50000">
                      <a:srgbClr val="548BCA">
                        <a:tint val="44500"/>
                        <a:satMod val="160000"/>
                      </a:srgbClr>
                    </a:gs>
                    <a:gs pos="100000">
                      <a:srgbClr val="548BCA">
                        <a:tint val="23500"/>
                        <a:satMod val="160000"/>
                      </a:srgbClr>
                    </a:gs>
                  </a:gsLst>
                  <a:lin ang="5400000" scaled="1"/>
                  <a:tileRect/>
                </a:gradFill>
                <a:effectLst>
                  <a:outerShdw blurRad="38100" dist="22860" dir="5400000" algn="tl" rotWithShape="0">
                    <a:srgbClr val="000000">
                      <a:alpha val="30000"/>
                    </a:srgbClr>
                  </a:outerShdw>
                </a:effectLst>
                <a:latin typeface="Square721 BT" panose="020B0504020202060204" pitchFamily="34" charset="0"/>
              </a:rPr>
              <a:t>As well known fact</a:t>
            </a:r>
          </a:p>
        </p:txBody>
      </p:sp>
    </p:spTree>
    <p:extLst>
      <p:ext uri="{BB962C8B-B14F-4D97-AF65-F5344CB8AC3E}">
        <p14:creationId xmlns:p14="http://schemas.microsoft.com/office/powerpoint/2010/main" val="329536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876006" y="4442733"/>
            <a:ext cx="7522028" cy="718173"/>
          </a:xfrm>
          <a:prstGeom prst="rect">
            <a:avLst/>
          </a:prstGeom>
          <a:gradFill flip="none" rotWithShape="1">
            <a:gsLst>
              <a:gs pos="0">
                <a:srgbClr val="548BCA">
                  <a:tint val="66000"/>
                  <a:satMod val="160000"/>
                </a:srgbClr>
              </a:gs>
              <a:gs pos="50000">
                <a:srgbClr val="548BCA">
                  <a:tint val="44500"/>
                  <a:satMod val="160000"/>
                </a:srgbClr>
              </a:gs>
              <a:gs pos="100000">
                <a:srgbClr val="548BCA">
                  <a:tint val="23500"/>
                  <a:satMod val="160000"/>
                </a:srgbClr>
              </a:gs>
            </a:gsLst>
            <a:lin ang="2700000" scaled="1"/>
            <a:tileRect/>
          </a:gradFill>
          <a:ln>
            <a:solidFill>
              <a:srgbClr val="528B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Square721 BT" panose="020B0504020202060204" pitchFamily="34" charset="0"/>
            </a:endParaRPr>
          </a:p>
        </p:txBody>
      </p:sp>
      <p:sp>
        <p:nvSpPr>
          <p:cNvPr id="4" name="Slide Number Placeholder 3"/>
          <p:cNvSpPr>
            <a:spLocks noGrp="1"/>
          </p:cNvSpPr>
          <p:nvPr>
            <p:ph type="sldNum" sz="quarter" idx="12"/>
          </p:nvPr>
        </p:nvSpPr>
        <p:spPr/>
        <p:txBody>
          <a:bodyPr/>
          <a:lstStyle/>
          <a:p>
            <a:fld id="{DFE5D2CA-3354-46DE-9FAD-FDD45211DBD7}" type="slidenum">
              <a:rPr lang="de-DE" smtClean="0"/>
              <a:t>6</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Alkalinity and Water Hardness</a:t>
            </a:r>
          </a:p>
        </p:txBody>
      </p:sp>
      <p:sp>
        <p:nvSpPr>
          <p:cNvPr id="2" name="Rectangle 1"/>
          <p:cNvSpPr/>
          <p:nvPr/>
        </p:nvSpPr>
        <p:spPr>
          <a:xfrm>
            <a:off x="838199" y="1355412"/>
            <a:ext cx="10644051" cy="3000821"/>
          </a:xfrm>
          <a:prstGeom prst="rect">
            <a:avLst/>
          </a:prstGeom>
        </p:spPr>
        <p:txBody>
          <a:bodyPr wrap="square">
            <a:spAutoFit/>
          </a:bodyPr>
          <a:lstStyle/>
          <a:p>
            <a:pPr algn="just">
              <a:lnSpc>
                <a:spcPct val="150000"/>
              </a:lnSpc>
            </a:pPr>
            <a:r>
              <a:rPr lang="en-US" dirty="0">
                <a:latin typeface="Square721 BT" panose="020B0504020202060204" pitchFamily="34" charset="0"/>
              </a:rPr>
              <a:t>Alkalinity and Water Hardness are closely related. The part of total hardness chemically equivalent to total alkalinity is termed as</a:t>
            </a:r>
          </a:p>
          <a:p>
            <a:pPr algn="ctr">
              <a:lnSpc>
                <a:spcPct val="150000"/>
              </a:lnSpc>
            </a:pPr>
            <a:r>
              <a:rPr lang="de-DE" b="1" dirty="0">
                <a:latin typeface="Square721 BT" panose="020B0504020202060204" pitchFamily="34" charset="0"/>
              </a:rPr>
              <a:t>“CARBONATE  HARDNESS”</a:t>
            </a:r>
          </a:p>
          <a:p>
            <a:pPr algn="just">
              <a:lnSpc>
                <a:spcPct val="150000"/>
              </a:lnSpc>
            </a:pPr>
            <a:r>
              <a:rPr lang="en-US" dirty="0">
                <a:latin typeface="Square721 BT" panose="020B0504020202060204" pitchFamily="34" charset="0"/>
              </a:rPr>
              <a:t>Which is also referred as</a:t>
            </a:r>
          </a:p>
          <a:p>
            <a:pPr algn="ctr">
              <a:lnSpc>
                <a:spcPct val="150000"/>
              </a:lnSpc>
            </a:pPr>
            <a:r>
              <a:rPr lang="de-DE" b="1" dirty="0">
                <a:latin typeface="Square721 BT" panose="020B0504020202060204" pitchFamily="34" charset="0"/>
              </a:rPr>
              <a:t>“TEMPORARY  WATER  HARDNESS”</a:t>
            </a:r>
          </a:p>
          <a:p>
            <a:pPr algn="ctr">
              <a:lnSpc>
                <a:spcPct val="150000"/>
              </a:lnSpc>
            </a:pPr>
            <a:endParaRPr lang="de-DE" b="1" dirty="0">
              <a:latin typeface="Square721 BT" panose="020B0504020202060204" pitchFamily="34" charset="0"/>
            </a:endParaRPr>
          </a:p>
          <a:p>
            <a:pPr algn="just">
              <a:lnSpc>
                <a:spcPct val="150000"/>
              </a:lnSpc>
            </a:pPr>
            <a:r>
              <a:rPr lang="en-US" dirty="0">
                <a:latin typeface="Square721 BT" panose="020B0504020202060204" pitchFamily="34" charset="0"/>
              </a:rPr>
              <a:t>As the Carbonates Hardness are shifted from water (Scale Prevention) with </a:t>
            </a:r>
            <a:endParaRPr lang="de-DE" dirty="0">
              <a:latin typeface="Square721 BT" panose="020B0504020202060204" pitchFamily="34" charset="0"/>
            </a:endParaRPr>
          </a:p>
        </p:txBody>
      </p:sp>
      <p:sp>
        <p:nvSpPr>
          <p:cNvPr id="3" name="Rectangle 2"/>
          <p:cNvSpPr/>
          <p:nvPr/>
        </p:nvSpPr>
        <p:spPr>
          <a:xfrm>
            <a:off x="995736" y="5416981"/>
            <a:ext cx="8210325" cy="923330"/>
          </a:xfrm>
          <a:prstGeom prst="rect">
            <a:avLst/>
          </a:prstGeom>
        </p:spPr>
        <p:txBody>
          <a:bodyPr wrap="none">
            <a:spAutoFit/>
          </a:bodyPr>
          <a:lstStyle/>
          <a:p>
            <a:r>
              <a:rPr lang="en-US" dirty="0">
                <a:latin typeface="Square721 BT" panose="020B0504020202060204" pitchFamily="34" charset="0"/>
              </a:rPr>
              <a:t>CaCO</a:t>
            </a:r>
            <a:r>
              <a:rPr lang="en-US" baseline="-25000" dirty="0">
                <a:latin typeface="Square721 BT" panose="020B0504020202060204" pitchFamily="34" charset="0"/>
              </a:rPr>
              <a:t>3</a:t>
            </a:r>
            <a:r>
              <a:rPr lang="en-US" dirty="0">
                <a:latin typeface="Square721 BT" panose="020B0504020202060204" pitchFamily="34" charset="0"/>
              </a:rPr>
              <a:t>	Crystals that cannot form scale</a:t>
            </a:r>
          </a:p>
          <a:p>
            <a:r>
              <a:rPr lang="en-US" dirty="0">
                <a:latin typeface="Square721 BT" panose="020B0504020202060204" pitchFamily="34" charset="0"/>
              </a:rPr>
              <a:t>H</a:t>
            </a:r>
            <a:r>
              <a:rPr lang="en-US" baseline="-25000" dirty="0">
                <a:latin typeface="Square721 BT" panose="020B0504020202060204" pitchFamily="34" charset="0"/>
              </a:rPr>
              <a:t>2</a:t>
            </a:r>
            <a:r>
              <a:rPr lang="en-US" dirty="0">
                <a:latin typeface="Square721 BT" panose="020B0504020202060204" pitchFamily="34" charset="0"/>
              </a:rPr>
              <a:t>O	Becomes Neutral with keeping it’s alkalinity</a:t>
            </a:r>
          </a:p>
          <a:p>
            <a:r>
              <a:rPr lang="en-US" dirty="0">
                <a:latin typeface="Square721 BT" panose="020B0504020202060204" pitchFamily="34" charset="0"/>
              </a:rPr>
              <a:t>CO</a:t>
            </a:r>
            <a:r>
              <a:rPr lang="en-US" baseline="-25000" dirty="0">
                <a:latin typeface="Square721 BT" panose="020B0504020202060204" pitchFamily="34" charset="0"/>
              </a:rPr>
              <a:t>2</a:t>
            </a:r>
            <a:r>
              <a:rPr lang="en-US" dirty="0">
                <a:latin typeface="Square721 BT" panose="020B0504020202060204" pitchFamily="34" charset="0"/>
              </a:rPr>
              <a:t>	Leaves water increasing the diffusion of Oxygen into the water.</a:t>
            </a:r>
            <a:endParaRPr lang="de-DE" dirty="0">
              <a:latin typeface="Square721 BT" panose="020B0504020202060204" pitchFamily="34" charset="0"/>
            </a:endParaRPr>
          </a:p>
        </p:txBody>
      </p:sp>
      <p:sp>
        <p:nvSpPr>
          <p:cNvPr id="6" name="Rectangle 5"/>
          <p:cNvSpPr/>
          <p:nvPr/>
        </p:nvSpPr>
        <p:spPr>
          <a:xfrm>
            <a:off x="5100899" y="4847290"/>
            <a:ext cx="2259016" cy="307777"/>
          </a:xfrm>
          <a:prstGeom prst="rect">
            <a:avLst/>
          </a:prstGeom>
        </p:spPr>
        <p:txBody>
          <a:bodyPr wrap="none">
            <a:spAutoFit/>
          </a:bodyPr>
          <a:lstStyle/>
          <a:p>
            <a:r>
              <a:rPr lang="de-DE" sz="1400" dirty="0">
                <a:latin typeface="Square721 BT" panose="020B0504020202060204" pitchFamily="34" charset="0"/>
              </a:rPr>
              <a:t>Catalytic Crystallization</a:t>
            </a:r>
          </a:p>
        </p:txBody>
      </p:sp>
      <p:sp>
        <p:nvSpPr>
          <p:cNvPr id="7" name="Rectangle 6"/>
          <p:cNvSpPr/>
          <p:nvPr/>
        </p:nvSpPr>
        <p:spPr>
          <a:xfrm>
            <a:off x="5053835" y="4456453"/>
            <a:ext cx="2564228" cy="369332"/>
          </a:xfrm>
          <a:prstGeom prst="rect">
            <a:avLst/>
          </a:prstGeom>
        </p:spPr>
        <p:txBody>
          <a:bodyPr wrap="none">
            <a:spAutoFit/>
          </a:bodyPr>
          <a:lstStyle/>
          <a:p>
            <a:r>
              <a:rPr lang="pt-BR" b="1" dirty="0">
                <a:latin typeface="Square721 BT" panose="020B0504020202060204" pitchFamily="34" charset="0"/>
              </a:rPr>
              <a:t>“FILTERSORB SP3” </a:t>
            </a:r>
            <a:endParaRPr lang="de-DE" b="1" dirty="0">
              <a:latin typeface="Square721 BT" panose="020B0504020202060204" pitchFamily="34" charset="0"/>
            </a:endParaRPr>
          </a:p>
        </p:txBody>
      </p:sp>
      <p:sp>
        <p:nvSpPr>
          <p:cNvPr id="9" name="Rectangle 8"/>
          <p:cNvSpPr/>
          <p:nvPr/>
        </p:nvSpPr>
        <p:spPr>
          <a:xfrm>
            <a:off x="7680958" y="4617153"/>
            <a:ext cx="2486578" cy="369332"/>
          </a:xfrm>
          <a:prstGeom prst="rect">
            <a:avLst/>
          </a:prstGeom>
        </p:spPr>
        <p:txBody>
          <a:bodyPr wrap="none">
            <a:spAutoFit/>
          </a:bodyPr>
          <a:lstStyle/>
          <a:p>
            <a:r>
              <a:rPr lang="pt-BR" dirty="0">
                <a:latin typeface="Square721 BT" panose="020B0504020202060204" pitchFamily="34" charset="0"/>
              </a:rPr>
              <a:t>CaCO</a:t>
            </a:r>
            <a:r>
              <a:rPr lang="pt-BR" baseline="-25000" dirty="0">
                <a:latin typeface="Square721 BT" panose="020B0504020202060204" pitchFamily="34" charset="0"/>
              </a:rPr>
              <a:t>3</a:t>
            </a:r>
            <a:r>
              <a:rPr lang="pt-BR" dirty="0">
                <a:latin typeface="Square721 BT" panose="020B0504020202060204" pitchFamily="34" charset="0"/>
              </a:rPr>
              <a:t> + H</a:t>
            </a:r>
            <a:r>
              <a:rPr lang="pt-BR" baseline="-25000" dirty="0">
                <a:latin typeface="Square721 BT" panose="020B0504020202060204" pitchFamily="34" charset="0"/>
              </a:rPr>
              <a:t>2</a:t>
            </a:r>
            <a:r>
              <a:rPr lang="pt-BR" dirty="0">
                <a:latin typeface="Square721 BT" panose="020B0504020202060204" pitchFamily="34" charset="0"/>
              </a:rPr>
              <a:t>O + CO</a:t>
            </a:r>
            <a:r>
              <a:rPr lang="pt-BR" baseline="-25000" dirty="0">
                <a:latin typeface="Square721 BT" panose="020B0504020202060204" pitchFamily="34" charset="0"/>
              </a:rPr>
              <a:t>2</a:t>
            </a:r>
            <a:endParaRPr lang="de-DE" baseline="-25000" dirty="0">
              <a:latin typeface="Square721 BT" panose="020B0504020202060204" pitchFamily="34" charset="0"/>
            </a:endParaRPr>
          </a:p>
        </p:txBody>
      </p:sp>
      <p:sp>
        <p:nvSpPr>
          <p:cNvPr id="10" name="Rectangle 9"/>
          <p:cNvSpPr/>
          <p:nvPr/>
        </p:nvSpPr>
        <p:spPr>
          <a:xfrm>
            <a:off x="2969028" y="4617153"/>
            <a:ext cx="1412566" cy="369332"/>
          </a:xfrm>
          <a:prstGeom prst="rect">
            <a:avLst/>
          </a:prstGeom>
        </p:spPr>
        <p:txBody>
          <a:bodyPr wrap="none">
            <a:spAutoFit/>
          </a:bodyPr>
          <a:lstStyle/>
          <a:p>
            <a:r>
              <a:rPr lang="pt-BR" dirty="0">
                <a:latin typeface="Square721 BT" panose="020B0504020202060204" pitchFamily="34" charset="0"/>
              </a:rPr>
              <a:t>Ca(HCO</a:t>
            </a:r>
            <a:r>
              <a:rPr lang="pt-BR" baseline="-25000" dirty="0">
                <a:latin typeface="Square721 BT" panose="020B0504020202060204" pitchFamily="34" charset="0"/>
              </a:rPr>
              <a:t>3</a:t>
            </a:r>
            <a:r>
              <a:rPr lang="pt-BR" dirty="0">
                <a:latin typeface="Square721 BT" panose="020B0504020202060204" pitchFamily="34" charset="0"/>
              </a:rPr>
              <a:t>)</a:t>
            </a:r>
            <a:r>
              <a:rPr lang="pt-BR" baseline="-25000" dirty="0">
                <a:latin typeface="Square721 BT" panose="020B0504020202060204" pitchFamily="34" charset="0"/>
              </a:rPr>
              <a:t>2</a:t>
            </a:r>
            <a:r>
              <a:rPr lang="pt-BR" dirty="0">
                <a:latin typeface="Square721 BT" panose="020B0504020202060204" pitchFamily="34" charset="0"/>
              </a:rPr>
              <a:t> </a:t>
            </a:r>
            <a:endParaRPr lang="de-DE" dirty="0">
              <a:latin typeface="Square721 BT" panose="020B0504020202060204" pitchFamily="34" charset="0"/>
            </a:endParaRPr>
          </a:p>
        </p:txBody>
      </p:sp>
      <p:cxnSp>
        <p:nvCxnSpPr>
          <p:cNvPr id="13" name="Straight Arrow Connector 12"/>
          <p:cNvCxnSpPr/>
          <p:nvPr/>
        </p:nvCxnSpPr>
        <p:spPr>
          <a:xfrm flipV="1">
            <a:off x="4349931" y="4801819"/>
            <a:ext cx="3331029" cy="1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792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7</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Permanent Water Hardness</a:t>
            </a:r>
          </a:p>
        </p:txBody>
      </p:sp>
      <p:sp>
        <p:nvSpPr>
          <p:cNvPr id="6" name="Rectangle 5"/>
          <p:cNvSpPr/>
          <p:nvPr/>
        </p:nvSpPr>
        <p:spPr>
          <a:xfrm>
            <a:off x="6974819" y="5751613"/>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pic>
        <p:nvPicPr>
          <p:cNvPr id="9" name="Picture 8">
            <a:hlinkClick r:id="rId4"/>
          </p:cNvPr>
          <p:cNvPicPr>
            <a:picLocks noChangeAspect="1"/>
          </p:cNvPicPr>
          <p:nvPr/>
        </p:nvPicPr>
        <p:blipFill>
          <a:blip r:embed="rId5"/>
          <a:stretch>
            <a:fillRect/>
          </a:stretch>
        </p:blipFill>
        <p:spPr>
          <a:xfrm>
            <a:off x="10718535" y="4883613"/>
            <a:ext cx="808588" cy="777881"/>
          </a:xfrm>
          <a:prstGeom prst="rect">
            <a:avLst/>
          </a:prstGeom>
        </p:spPr>
      </p:pic>
      <p:sp>
        <p:nvSpPr>
          <p:cNvPr id="10" name="Pentagon 9"/>
          <p:cNvSpPr/>
          <p:nvPr/>
        </p:nvSpPr>
        <p:spPr>
          <a:xfrm>
            <a:off x="-1" y="4898648"/>
            <a:ext cx="10985863" cy="747813"/>
          </a:xfrm>
          <a:prstGeom prst="homePlate">
            <a:avLst>
              <a:gd name="adj" fmla="val 25943"/>
            </a:avLst>
          </a:prstGeom>
          <a:noFill/>
          <a:ln>
            <a:solidFill>
              <a:srgbClr val="BAC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Square721 BT" panose="020B0504020202060204" pitchFamily="34" charset="0"/>
            </a:endParaRPr>
          </a:p>
        </p:txBody>
      </p:sp>
      <p:sp>
        <p:nvSpPr>
          <p:cNvPr id="2" name="TextBox 1"/>
          <p:cNvSpPr txBox="1"/>
          <p:nvPr/>
        </p:nvSpPr>
        <p:spPr>
          <a:xfrm>
            <a:off x="838200" y="5041720"/>
            <a:ext cx="9418320" cy="461665"/>
          </a:xfrm>
          <a:prstGeom prst="rect">
            <a:avLst/>
          </a:prstGeom>
          <a:noFill/>
        </p:spPr>
        <p:txBody>
          <a:bodyPr wrap="square" rtlCol="0">
            <a:spAutoFit/>
          </a:bodyPr>
          <a:lstStyle/>
          <a:p>
            <a:r>
              <a:rPr lang="de-DE" sz="2400" dirty="0">
                <a:solidFill>
                  <a:srgbClr val="548BCA"/>
                </a:solidFill>
                <a:latin typeface="Square721 BT" panose="020B0504020202060204" pitchFamily="34" charset="0"/>
              </a:rPr>
              <a:t>More on Permanent Water Hardness: Coming soon</a:t>
            </a:r>
          </a:p>
        </p:txBody>
      </p:sp>
      <p:sp>
        <p:nvSpPr>
          <p:cNvPr id="3" name="TextBox 2"/>
          <p:cNvSpPr txBox="1"/>
          <p:nvPr/>
        </p:nvSpPr>
        <p:spPr>
          <a:xfrm>
            <a:off x="853440" y="1125734"/>
            <a:ext cx="10403717" cy="923330"/>
          </a:xfrm>
          <a:prstGeom prst="rect">
            <a:avLst/>
          </a:prstGeom>
          <a:noFill/>
        </p:spPr>
        <p:txBody>
          <a:bodyPr wrap="square" rtlCol="0">
            <a:spAutoFit/>
          </a:bodyPr>
          <a:lstStyle/>
          <a:p>
            <a:pPr algn="just">
              <a:lnSpc>
                <a:spcPct val="150000"/>
              </a:lnSpc>
            </a:pPr>
            <a:r>
              <a:rPr lang="en-US" dirty="0">
                <a:latin typeface="Square721 BT" panose="020B0504020202060204" pitchFamily="34" charset="0"/>
              </a:rPr>
              <a:t>Non-carbonate water hardness which is called „Permanent Water Hardness“ as it cannot be removed by Water-Softening or Scale Prevention system.</a:t>
            </a:r>
            <a:endParaRPr lang="de-DE" dirty="0">
              <a:latin typeface="Square721 BT" panose="020B0504020202060204" pitchFamily="34" charset="0"/>
            </a:endParaRPr>
          </a:p>
        </p:txBody>
      </p:sp>
      <p:sp>
        <p:nvSpPr>
          <p:cNvPr id="14" name="Rectangle 13"/>
          <p:cNvSpPr/>
          <p:nvPr/>
        </p:nvSpPr>
        <p:spPr>
          <a:xfrm>
            <a:off x="853440" y="2119183"/>
            <a:ext cx="5577168" cy="507831"/>
          </a:xfrm>
          <a:prstGeom prst="rect">
            <a:avLst/>
          </a:prstGeom>
        </p:spPr>
        <p:txBody>
          <a:bodyPr wrap="none">
            <a:spAutoFit/>
          </a:bodyPr>
          <a:lstStyle/>
          <a:p>
            <a:pPr algn="just">
              <a:lnSpc>
                <a:spcPct val="150000"/>
              </a:lnSpc>
            </a:pPr>
            <a:r>
              <a:rPr lang="de-DE" dirty="0">
                <a:latin typeface="Square721 BT" panose="020B0504020202060204" pitchFamily="34" charset="0"/>
              </a:rPr>
              <a:t>Permanent Water Hardness is Associated with </a:t>
            </a:r>
          </a:p>
        </p:txBody>
      </p:sp>
      <p:sp>
        <p:nvSpPr>
          <p:cNvPr id="15" name="Rectangle 14"/>
          <p:cNvSpPr/>
          <p:nvPr/>
        </p:nvSpPr>
        <p:spPr>
          <a:xfrm>
            <a:off x="6430608" y="2064099"/>
            <a:ext cx="3523289" cy="2308324"/>
          </a:xfrm>
          <a:prstGeom prst="rect">
            <a:avLst/>
          </a:prstGeom>
        </p:spPr>
        <p:txBody>
          <a:bodyPr wrap="square">
            <a:spAutoFit/>
          </a:bodyPr>
          <a:lstStyle/>
          <a:p>
            <a:pPr marL="285750" indent="-285750" algn="just">
              <a:buFont typeface="Arial" panose="020B0604020202020204" pitchFamily="34" charset="0"/>
              <a:buChar char="•"/>
            </a:pPr>
            <a:r>
              <a:rPr lang="en-US" dirty="0">
                <a:latin typeface="Square721 BT" panose="020B0504020202060204" pitchFamily="34" charset="0"/>
              </a:rPr>
              <a:t>Sulfates (SO</a:t>
            </a:r>
            <a:r>
              <a:rPr lang="en-US" baseline="-25000" dirty="0">
                <a:latin typeface="Square721 BT" panose="020B0504020202060204" pitchFamily="34" charset="0"/>
              </a:rPr>
              <a:t>4</a:t>
            </a:r>
            <a:r>
              <a:rPr lang="en-US" dirty="0">
                <a:latin typeface="Square721 BT" panose="020B0504020202060204" pitchFamily="34" charset="0"/>
              </a:rPr>
              <a:t>), </a:t>
            </a:r>
          </a:p>
          <a:p>
            <a:pPr marL="285750" indent="-285750" algn="just">
              <a:buFont typeface="Arial" panose="020B0604020202020204" pitchFamily="34" charset="0"/>
              <a:buChar char="•"/>
            </a:pPr>
            <a:r>
              <a:rPr lang="en-US" dirty="0">
                <a:latin typeface="Square721 BT" panose="020B0504020202060204" pitchFamily="34" charset="0"/>
              </a:rPr>
              <a:t>Chlorides (Cl),</a:t>
            </a:r>
          </a:p>
          <a:p>
            <a:pPr marL="285750" indent="-285750" algn="just">
              <a:buFont typeface="Arial" panose="020B0604020202020204" pitchFamily="34" charset="0"/>
              <a:buChar char="•"/>
            </a:pPr>
            <a:r>
              <a:rPr lang="en-US" dirty="0">
                <a:latin typeface="Square721 BT" panose="020B0504020202060204" pitchFamily="34" charset="0"/>
              </a:rPr>
              <a:t>Silicates (SiO</a:t>
            </a:r>
            <a:r>
              <a:rPr lang="en-US" baseline="-25000" dirty="0">
                <a:latin typeface="Square721 BT" panose="020B0504020202060204" pitchFamily="34" charset="0"/>
              </a:rPr>
              <a:t>3</a:t>
            </a:r>
            <a:r>
              <a:rPr lang="en-US" dirty="0">
                <a:latin typeface="Square721 BT" panose="020B0504020202060204" pitchFamily="34" charset="0"/>
              </a:rPr>
              <a:t>), </a:t>
            </a:r>
          </a:p>
          <a:p>
            <a:pPr marL="285750" indent="-285750" algn="just">
              <a:buFont typeface="Arial" panose="020B0604020202020204" pitchFamily="34" charset="0"/>
              <a:buChar char="•"/>
            </a:pPr>
            <a:r>
              <a:rPr lang="en-US" dirty="0">
                <a:latin typeface="Square721 BT" panose="020B0504020202060204" pitchFamily="34" charset="0"/>
              </a:rPr>
              <a:t>Nitrates (NO</a:t>
            </a:r>
            <a:r>
              <a:rPr lang="en-US" baseline="-25000" dirty="0">
                <a:latin typeface="Square721 BT" panose="020B0504020202060204" pitchFamily="34" charset="0"/>
              </a:rPr>
              <a:t>3</a:t>
            </a:r>
            <a:r>
              <a:rPr lang="en-US" dirty="0">
                <a:latin typeface="Square721 BT" panose="020B0504020202060204" pitchFamily="34" charset="0"/>
              </a:rPr>
              <a:t>) and </a:t>
            </a:r>
          </a:p>
          <a:p>
            <a:pPr marL="285750" indent="-285750" algn="just">
              <a:buFont typeface="Arial" panose="020B0604020202020204" pitchFamily="34" charset="0"/>
              <a:buChar char="•"/>
            </a:pPr>
            <a:r>
              <a:rPr lang="en-US" dirty="0">
                <a:latin typeface="Square721 BT" panose="020B0504020202060204" pitchFamily="34" charset="0"/>
              </a:rPr>
              <a:t>Phosphates (PO</a:t>
            </a:r>
            <a:r>
              <a:rPr lang="en-US" baseline="-25000" dirty="0">
                <a:latin typeface="Square721 BT" panose="020B0504020202060204" pitchFamily="34" charset="0"/>
              </a:rPr>
              <a:t>4</a:t>
            </a:r>
            <a:r>
              <a:rPr lang="en-US" dirty="0">
                <a:latin typeface="Square721 BT" panose="020B0504020202060204" pitchFamily="34" charset="0"/>
              </a:rPr>
              <a:t>) and  </a:t>
            </a:r>
          </a:p>
          <a:p>
            <a:pPr algn="just"/>
            <a:r>
              <a:rPr lang="en-US" b="1" dirty="0">
                <a:latin typeface="Square721 BT" panose="020B0504020202060204" pitchFamily="34" charset="0"/>
              </a:rPr>
              <a:t>NOT</a:t>
            </a:r>
            <a:r>
              <a:rPr lang="en-US" dirty="0">
                <a:latin typeface="Square721 BT" panose="020B0504020202060204" pitchFamily="34" charset="0"/>
              </a:rPr>
              <a:t> with </a:t>
            </a:r>
          </a:p>
          <a:p>
            <a:pPr marL="285750" indent="-285750" algn="just">
              <a:buFont typeface="Arial" panose="020B0604020202020204" pitchFamily="34" charset="0"/>
              <a:buChar char="•"/>
            </a:pPr>
            <a:r>
              <a:rPr lang="en-US" dirty="0">
                <a:latin typeface="Square721 BT" panose="020B0504020202060204" pitchFamily="34" charset="0"/>
              </a:rPr>
              <a:t>bicarbonates (HCO</a:t>
            </a:r>
            <a:r>
              <a:rPr lang="en-US" baseline="-25000" dirty="0">
                <a:latin typeface="Square721 BT" panose="020B0504020202060204" pitchFamily="34" charset="0"/>
              </a:rPr>
              <a:t>3</a:t>
            </a:r>
            <a:r>
              <a:rPr lang="en-US" dirty="0">
                <a:latin typeface="Square721 BT" panose="020B0504020202060204" pitchFamily="34" charset="0"/>
              </a:rPr>
              <a:t>)  and  </a:t>
            </a:r>
          </a:p>
          <a:p>
            <a:pPr marL="285750" indent="-285750" algn="just">
              <a:buFont typeface="Arial" panose="020B0604020202020204" pitchFamily="34" charset="0"/>
              <a:buChar char="•"/>
            </a:pPr>
            <a:r>
              <a:rPr lang="en-US" dirty="0">
                <a:latin typeface="Square721 BT" panose="020B0504020202060204" pitchFamily="34" charset="0"/>
              </a:rPr>
              <a:t>carbonates (CO</a:t>
            </a:r>
            <a:r>
              <a:rPr lang="en-US" baseline="-25000" dirty="0">
                <a:latin typeface="Square721 BT" panose="020B0504020202060204" pitchFamily="34" charset="0"/>
              </a:rPr>
              <a:t>3</a:t>
            </a:r>
            <a:r>
              <a:rPr lang="en-US" dirty="0">
                <a:latin typeface="Square721 BT" panose="020B0504020202060204" pitchFamily="34" charset="0"/>
              </a:rPr>
              <a:t>)</a:t>
            </a:r>
            <a:endParaRPr lang="de-DE" dirty="0">
              <a:latin typeface="Square721 BT" panose="020B0504020202060204" pitchFamily="34" charset="0"/>
            </a:endParaRPr>
          </a:p>
        </p:txBody>
      </p:sp>
    </p:spTree>
    <p:extLst>
      <p:ext uri="{BB962C8B-B14F-4D97-AF65-F5344CB8AC3E}">
        <p14:creationId xmlns:p14="http://schemas.microsoft.com/office/powerpoint/2010/main" val="1901312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8</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525</Words>
  <Application>Microsoft Office PowerPoint</Application>
  <PresentationFormat>Widescreen</PresentationFormat>
  <Paragraphs>64</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Square721 BT</vt:lpstr>
      <vt:lpstr>Symbol</vt:lpstr>
      <vt:lpstr>Office Theme</vt:lpstr>
      <vt:lpstr>Special  Oxygenized Drinking Water</vt:lpstr>
      <vt:lpstr>What is SPECIAL Water? </vt:lpstr>
      <vt:lpstr>What is SPECIAL Water?</vt:lpstr>
      <vt:lpstr>Oxygen in SPECIAL Water</vt:lpstr>
      <vt:lpstr>pH in SPECIAL WATER</vt:lpstr>
      <vt:lpstr>Alkalinity and Water Hardness</vt:lpstr>
      <vt:lpstr>Permanent Water Hardness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18</cp:revision>
  <dcterms:created xsi:type="dcterms:W3CDTF">2016-10-21T09:15:04Z</dcterms:created>
  <dcterms:modified xsi:type="dcterms:W3CDTF">2016-11-09T07:12:20Z</dcterms:modified>
</cp:coreProperties>
</file>