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6" r:id="rId2"/>
    <p:sldId id="278" r:id="rId3"/>
    <p:sldId id="279" r:id="rId4"/>
    <p:sldId id="277" r:id="rId5"/>
  </p:sldIdLst>
  <p:sldSz cx="6858000" cy="9906000" type="A4"/>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ny ly" initials="dl" lastIdx="1" clrIdx="0">
    <p:extLst>
      <p:ext uri="{19B8F6BF-5375-455C-9EA6-DF929625EA0E}">
        <p15:presenceInfo xmlns:p15="http://schemas.microsoft.com/office/powerpoint/2012/main" userId="d84da9fe4aa2c3c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1515"/>
    <a:srgbClr val="F2F2F2"/>
    <a:srgbClr val="E6E6E6"/>
    <a:srgbClr val="FFFFFF"/>
    <a:srgbClr val="7A7A7A"/>
    <a:srgbClr val="CBCDCE"/>
    <a:srgbClr val="848484"/>
    <a:srgbClr val="D60500"/>
    <a:srgbClr val="F77D21"/>
    <a:srgbClr val="F475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4660"/>
  </p:normalViewPr>
  <p:slideViewPr>
    <p:cSldViewPr snapToGrid="0">
      <p:cViewPr>
        <p:scale>
          <a:sx n="66" d="100"/>
          <a:sy n="66" d="100"/>
        </p:scale>
        <p:origin x="1572" y="282"/>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3860755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4090881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19183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2726762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236625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3050434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2131587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192577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3233627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2377152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4819A9-707E-42F9-81CE-27D252F828F2}" type="datetimeFigureOut">
              <a:rPr lang="en-US" smtClean="0"/>
              <a:t>7/3/2017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419E-35C3-4504-99F4-067529232E66}" type="slidenum">
              <a:rPr lang="en-US" smtClean="0"/>
              <a:t>‹Nr.›</a:t>
            </a:fld>
            <a:endParaRPr lang="en-US" dirty="0"/>
          </a:p>
        </p:txBody>
      </p:sp>
    </p:spTree>
    <p:extLst>
      <p:ext uri="{BB962C8B-B14F-4D97-AF65-F5344CB8AC3E}">
        <p14:creationId xmlns:p14="http://schemas.microsoft.com/office/powerpoint/2010/main" val="4127757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04819A9-707E-42F9-81CE-27D252F828F2}" type="datetimeFigureOut">
              <a:rPr lang="en-US" smtClean="0"/>
              <a:t>7/3/2017</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836419E-35C3-4504-99F4-067529232E66}" type="slidenum">
              <a:rPr lang="en-US" smtClean="0"/>
              <a:t>‹Nr.›</a:t>
            </a:fld>
            <a:endParaRPr lang="en-US" dirty="0"/>
          </a:p>
        </p:txBody>
      </p:sp>
    </p:spTree>
    <p:extLst>
      <p:ext uri="{BB962C8B-B14F-4D97-AF65-F5344CB8AC3E}">
        <p14:creationId xmlns:p14="http://schemas.microsoft.com/office/powerpoint/2010/main" val="33367321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0000"/>
          </a:schemeClr>
        </a:solidFill>
        <a:effectLst/>
      </p:bgPr>
    </p:bg>
    <p:spTree>
      <p:nvGrpSpPr>
        <p:cNvPr id="1" name=""/>
        <p:cNvGrpSpPr/>
        <p:nvPr/>
      </p:nvGrpSpPr>
      <p:grpSpPr>
        <a:xfrm>
          <a:off x="0" y="0"/>
          <a:ext cx="0" cy="0"/>
          <a:chOff x="0" y="0"/>
          <a:chExt cx="0" cy="0"/>
        </a:xfrm>
      </p:grpSpPr>
      <p:sp>
        <p:nvSpPr>
          <p:cNvPr id="7" name="Trapezoid 6">
            <a:extLst>
              <a:ext uri="{FF2B5EF4-FFF2-40B4-BE49-F238E27FC236}">
                <a16:creationId xmlns:a16="http://schemas.microsoft.com/office/drawing/2014/main" id="{3012952C-212F-489F-AC44-C72F4DD07E6D}"/>
              </a:ext>
            </a:extLst>
          </p:cNvPr>
          <p:cNvSpPr/>
          <p:nvPr/>
        </p:nvSpPr>
        <p:spPr>
          <a:xfrm>
            <a:off x="2256061" y="1555352"/>
            <a:ext cx="2011747" cy="1904850"/>
          </a:xfrm>
          <a:prstGeom prst="trapezoid">
            <a:avLst>
              <a:gd name="adj" fmla="val 20663"/>
            </a:avLst>
          </a:prstGeom>
          <a:solidFill>
            <a:schemeClr val="bg1">
              <a:lumMod val="85000"/>
            </a:schemeClr>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30" name="Rectangle 29"/>
          <p:cNvSpPr/>
          <p:nvPr/>
        </p:nvSpPr>
        <p:spPr>
          <a:xfrm>
            <a:off x="-1" y="9492092"/>
            <a:ext cx="616267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31" name="TextBox 30"/>
          <p:cNvSpPr txBox="1"/>
          <p:nvPr/>
        </p:nvSpPr>
        <p:spPr>
          <a:xfrm>
            <a:off x="2211367" y="9451006"/>
            <a:ext cx="2311338" cy="343620"/>
          </a:xfrm>
          <a:prstGeom prst="rect">
            <a:avLst/>
          </a:prstGeom>
          <a:noFill/>
        </p:spPr>
        <p:txBody>
          <a:bodyPr wrap="none" rtlCol="0">
            <a:spAutoFit/>
          </a:bodyPr>
          <a:lstStyle/>
          <a:p>
            <a:pPr algn="ctr"/>
            <a:r>
              <a:rPr lang="en-US" sz="1633" b="1" dirty="0">
                <a:latin typeface="Square721 BT" panose="020B0504020202060204" pitchFamily="34" charset="0"/>
              </a:rPr>
              <a:t>www.watchwater.de</a:t>
            </a:r>
          </a:p>
        </p:txBody>
      </p:sp>
      <p:sp>
        <p:nvSpPr>
          <p:cNvPr id="32" name="Rectangle 31"/>
          <p:cNvSpPr/>
          <p:nvPr/>
        </p:nvSpPr>
        <p:spPr>
          <a:xfrm>
            <a:off x="3" y="1628964"/>
            <a:ext cx="6858000" cy="653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chemeClr val="tx1"/>
              </a:solidFill>
            </a:endParaRPr>
          </a:p>
        </p:txBody>
      </p:sp>
      <p:sp>
        <p:nvSpPr>
          <p:cNvPr id="34" name="Rectangle 33"/>
          <p:cNvSpPr/>
          <p:nvPr/>
        </p:nvSpPr>
        <p:spPr>
          <a:xfrm>
            <a:off x="6229705" y="6476974"/>
            <a:ext cx="628295" cy="3429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b="1" i="1" dirty="0"/>
          </a:p>
        </p:txBody>
      </p:sp>
      <p:sp>
        <p:nvSpPr>
          <p:cNvPr id="36" name="Rectangle 35"/>
          <p:cNvSpPr/>
          <p:nvPr/>
        </p:nvSpPr>
        <p:spPr>
          <a:xfrm>
            <a:off x="6224530" y="5748646"/>
            <a:ext cx="633471" cy="653034"/>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98" b="1" dirty="0">
                <a:solidFill>
                  <a:schemeClr val="tx1"/>
                </a:solidFill>
                <a:latin typeface="Square721 BT" panose="020B0504020202060204" pitchFamily="34" charset="0"/>
              </a:rPr>
              <a:t>Page</a:t>
            </a:r>
          </a:p>
          <a:p>
            <a:pPr algn="ctr"/>
            <a:r>
              <a:rPr lang="en-US" sz="3265" b="1" dirty="0">
                <a:solidFill>
                  <a:schemeClr val="tx1"/>
                </a:solidFill>
                <a:latin typeface="Square721 BT" panose="020B0504020202060204" pitchFamily="34" charset="0"/>
              </a:rPr>
              <a:t>1</a:t>
            </a:r>
          </a:p>
        </p:txBody>
      </p:sp>
      <p:grpSp>
        <p:nvGrpSpPr>
          <p:cNvPr id="37" name="Group 36"/>
          <p:cNvGrpSpPr/>
          <p:nvPr/>
        </p:nvGrpSpPr>
        <p:grpSpPr>
          <a:xfrm>
            <a:off x="0" y="88736"/>
            <a:ext cx="1328525" cy="1469326"/>
            <a:chOff x="-5583" y="0"/>
            <a:chExt cx="1464760" cy="2304000"/>
          </a:xfrm>
          <a:gradFill flip="none" rotWithShape="1">
            <a:gsLst>
              <a:gs pos="0">
                <a:srgbClr val="FF1515">
                  <a:shade val="30000"/>
                  <a:satMod val="115000"/>
                </a:srgbClr>
              </a:gs>
              <a:gs pos="50000">
                <a:srgbClr val="FF1515">
                  <a:shade val="67500"/>
                  <a:satMod val="115000"/>
                </a:srgbClr>
              </a:gs>
              <a:gs pos="100000">
                <a:srgbClr val="FF1515">
                  <a:shade val="100000"/>
                  <a:satMod val="115000"/>
                </a:srgbClr>
              </a:gs>
            </a:gsLst>
            <a:lin ang="0" scaled="1"/>
            <a:tileRect/>
          </a:gradFill>
        </p:grpSpPr>
        <p:sp>
          <p:nvSpPr>
            <p:cNvPr id="38" name="Rectangle 37"/>
            <p:cNvSpPr/>
            <p:nvPr/>
          </p:nvSpPr>
          <p:spPr>
            <a:xfrm>
              <a:off x="-5583" y="0"/>
              <a:ext cx="72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ln>
                  <a:solidFill>
                    <a:srgbClr val="CC7900"/>
                  </a:solidFill>
                </a:ln>
                <a:solidFill>
                  <a:srgbClr val="E8B012"/>
                </a:solidFill>
              </a:endParaRPr>
            </a:p>
          </p:txBody>
        </p:sp>
        <p:sp>
          <p:nvSpPr>
            <p:cNvPr id="39" name="Rectangle 38"/>
            <p:cNvSpPr/>
            <p:nvPr/>
          </p:nvSpPr>
          <p:spPr>
            <a:xfrm>
              <a:off x="780235" y="0"/>
              <a:ext cx="36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B64B"/>
                </a:solidFill>
              </a:endParaRPr>
            </a:p>
          </p:txBody>
        </p:sp>
        <p:sp>
          <p:nvSpPr>
            <p:cNvPr id="40" name="Rectangle 39"/>
            <p:cNvSpPr/>
            <p:nvPr/>
          </p:nvSpPr>
          <p:spPr>
            <a:xfrm>
              <a:off x="1208863" y="0"/>
              <a:ext cx="144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41" name="Rectangle 40"/>
            <p:cNvSpPr/>
            <p:nvPr/>
          </p:nvSpPr>
          <p:spPr>
            <a:xfrm>
              <a:off x="1423177" y="0"/>
              <a:ext cx="36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grpSp>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0387" y="263898"/>
            <a:ext cx="2465826" cy="830979"/>
          </a:xfrm>
          <a:prstGeom prst="rect">
            <a:avLst/>
          </a:prstGeom>
        </p:spPr>
      </p:pic>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6753" y="805597"/>
            <a:ext cx="1872643" cy="803573"/>
          </a:xfrm>
          <a:prstGeom prst="rect">
            <a:avLst/>
          </a:prstGeom>
        </p:spPr>
      </p:pic>
      <p:sp>
        <p:nvSpPr>
          <p:cNvPr id="52" name="TextBox 51"/>
          <p:cNvSpPr txBox="1"/>
          <p:nvPr/>
        </p:nvSpPr>
        <p:spPr>
          <a:xfrm>
            <a:off x="4376791" y="1233649"/>
            <a:ext cx="1572097" cy="276999"/>
          </a:xfrm>
          <a:prstGeom prst="rect">
            <a:avLst/>
          </a:prstGeom>
          <a:noFill/>
        </p:spPr>
        <p:txBody>
          <a:bodyPr wrap="none" rtlCol="0">
            <a:spAutoFit/>
          </a:bodyPr>
          <a:lstStyle/>
          <a:p>
            <a:r>
              <a:rPr lang="en-US" sz="1200" i="1" dirty="0">
                <a:latin typeface="Square721 BT" panose="020B0504020202060204" pitchFamily="34" charset="0"/>
              </a:rPr>
              <a:t>We make a difference.</a:t>
            </a:r>
          </a:p>
        </p:txBody>
      </p:sp>
      <p:sp>
        <p:nvSpPr>
          <p:cNvPr id="71" name="Rectangle 50"/>
          <p:cNvSpPr/>
          <p:nvPr/>
        </p:nvSpPr>
        <p:spPr>
          <a:xfrm rot="5400000">
            <a:off x="4830960" y="7890331"/>
            <a:ext cx="3429028" cy="576188"/>
          </a:xfrm>
          <a:prstGeom prst="rect">
            <a:avLst/>
          </a:prstGeom>
          <a:noFill/>
          <a:effectLst>
            <a:glow rad="228600">
              <a:srgbClr val="E1C04E"/>
            </a:glow>
          </a:effectLst>
          <a:scene3d>
            <a:camera prst="orthographicFront"/>
            <a:lightRig rig="threePt" dir="t"/>
          </a:scene3d>
          <a:sp3d>
            <a:bevelT/>
            <a:bevelB/>
          </a:sp3d>
        </p:spPr>
        <p:txBody>
          <a:bodyPr wrap="square" lIns="82935" tIns="41468" rIns="82935" bIns="41468">
            <a:spAutoFit/>
          </a:bodyPr>
          <a:lstStyle/>
          <a:p>
            <a:pPr algn="r"/>
            <a:r>
              <a:rPr lang="en-US" sz="3200" b="1" i="1" dirty="0">
                <a:latin typeface="Square721 BT" panose="020B0504020202060204" pitchFamily="34" charset="0"/>
              </a:rPr>
              <a:t>REACH</a:t>
            </a:r>
            <a:endParaRPr lang="en-US" sz="3200" b="1" i="1" dirty="0">
              <a:latin typeface="Venus Rising" panose="01000400000000000000" pitchFamily="2" charset="0"/>
            </a:endParaRPr>
          </a:p>
        </p:txBody>
      </p:sp>
      <p:sp>
        <p:nvSpPr>
          <p:cNvPr id="72" name="Rectangle 31"/>
          <p:cNvSpPr/>
          <p:nvPr/>
        </p:nvSpPr>
        <p:spPr>
          <a:xfrm>
            <a:off x="0" y="3314241"/>
            <a:ext cx="6858000" cy="653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chemeClr val="tx1"/>
              </a:solidFill>
            </a:endParaRPr>
          </a:p>
        </p:txBody>
      </p:sp>
      <p:sp>
        <p:nvSpPr>
          <p:cNvPr id="2" name="Rechteck 1">
            <a:extLst>
              <a:ext uri="{FF2B5EF4-FFF2-40B4-BE49-F238E27FC236}">
                <a16:creationId xmlns:a16="http://schemas.microsoft.com/office/drawing/2014/main" id="{69C189BF-BD0B-4CB7-9FA8-8833E7C3CE0A}"/>
              </a:ext>
            </a:extLst>
          </p:cNvPr>
          <p:cNvSpPr/>
          <p:nvPr/>
        </p:nvSpPr>
        <p:spPr>
          <a:xfrm>
            <a:off x="-1" y="1811922"/>
            <a:ext cx="6858001" cy="1384663"/>
          </a:xfrm>
          <a:prstGeom prst="rect">
            <a:avLst/>
          </a:prstGeom>
          <a:gradFill flip="none" rotWithShape="1">
            <a:gsLst>
              <a:gs pos="0">
                <a:srgbClr val="FF1515">
                  <a:shade val="30000"/>
                  <a:satMod val="115000"/>
                </a:srgbClr>
              </a:gs>
              <a:gs pos="50000">
                <a:srgbClr val="FF1515">
                  <a:shade val="67500"/>
                  <a:satMod val="115000"/>
                </a:srgbClr>
              </a:gs>
              <a:gs pos="100000">
                <a:srgbClr val="FF1515">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8461A6B0-4477-425E-926C-2A7517B0915E}"/>
              </a:ext>
            </a:extLst>
          </p:cNvPr>
          <p:cNvSpPr txBox="1"/>
          <p:nvPr/>
        </p:nvSpPr>
        <p:spPr>
          <a:xfrm>
            <a:off x="0" y="1581577"/>
            <a:ext cx="6857999" cy="1862048"/>
          </a:xfrm>
          <a:prstGeom prst="rect">
            <a:avLst/>
          </a:prstGeom>
          <a:noFill/>
        </p:spPr>
        <p:txBody>
          <a:bodyPr wrap="square" rtlCol="0">
            <a:spAutoFit/>
          </a:bodyPr>
          <a:lstStyle/>
          <a:p>
            <a:pPr algn="ctr"/>
            <a:r>
              <a:rPr lang="en-US" sz="11500" b="1" dirty="0">
                <a:ln w="28575">
                  <a:solidFill>
                    <a:srgbClr val="E6E6E6"/>
                  </a:solidFill>
                </a:ln>
                <a:latin typeface="Nirmala UI" panose="020B0502040204020203" pitchFamily="34" charset="0"/>
                <a:ea typeface="Microsoft JhengHei" panose="020B0604030504040204" pitchFamily="34" charset="-120"/>
                <a:cs typeface="Nirmala UI" panose="020B0502040204020203" pitchFamily="34" charset="0"/>
              </a:rPr>
              <a:t>REACH</a:t>
            </a:r>
            <a:endParaRPr lang="en-US" sz="13800" b="1" dirty="0">
              <a:ln w="28575">
                <a:solidFill>
                  <a:srgbClr val="E6E6E6"/>
                </a:solidFill>
              </a:ln>
              <a:latin typeface="Nirmala UI" panose="020B0502040204020203" pitchFamily="34" charset="0"/>
              <a:ea typeface="Microsoft JhengHei" panose="020B0604030504040204" pitchFamily="34" charset="-120"/>
              <a:cs typeface="Nirmala UI" panose="020B0502040204020203" pitchFamily="34" charset="0"/>
            </a:endParaRPr>
          </a:p>
        </p:txBody>
      </p:sp>
      <p:sp>
        <p:nvSpPr>
          <p:cNvPr id="27" name="Rechteck 26">
            <a:extLst>
              <a:ext uri="{FF2B5EF4-FFF2-40B4-BE49-F238E27FC236}">
                <a16:creationId xmlns:a16="http://schemas.microsoft.com/office/drawing/2014/main" id="{6D26236C-7089-4C10-A7C6-2155406E5CD8}"/>
              </a:ext>
            </a:extLst>
          </p:cNvPr>
          <p:cNvSpPr/>
          <p:nvPr/>
        </p:nvSpPr>
        <p:spPr>
          <a:xfrm>
            <a:off x="144610" y="3444382"/>
            <a:ext cx="1375569" cy="369332"/>
          </a:xfrm>
          <a:prstGeom prst="rect">
            <a:avLst/>
          </a:prstGeom>
        </p:spPr>
        <p:txBody>
          <a:bodyPr wrap="none">
            <a:spAutoFit/>
          </a:bodyPr>
          <a:lstStyle/>
          <a:p>
            <a:r>
              <a:rPr lang="en-US" b="1" dirty="0"/>
              <a:t>Introduction</a:t>
            </a:r>
          </a:p>
        </p:txBody>
      </p:sp>
      <p:sp>
        <p:nvSpPr>
          <p:cNvPr id="28" name="Rechteck 27">
            <a:extLst>
              <a:ext uri="{FF2B5EF4-FFF2-40B4-BE49-F238E27FC236}">
                <a16:creationId xmlns:a16="http://schemas.microsoft.com/office/drawing/2014/main" id="{1A947378-DC37-4DE8-A99B-1864737493A9}"/>
              </a:ext>
            </a:extLst>
          </p:cNvPr>
          <p:cNvSpPr/>
          <p:nvPr/>
        </p:nvSpPr>
        <p:spPr>
          <a:xfrm>
            <a:off x="144610" y="3767648"/>
            <a:ext cx="3285221" cy="2492990"/>
          </a:xfrm>
          <a:prstGeom prst="rect">
            <a:avLst/>
          </a:prstGeom>
        </p:spPr>
        <p:txBody>
          <a:bodyPr wrap="square">
            <a:spAutoFit/>
          </a:bodyPr>
          <a:lstStyle/>
          <a:p>
            <a:pPr algn="just"/>
            <a:r>
              <a:rPr lang="en-US" sz="1200" dirty="0"/>
              <a:t>This solenoid metering pump Beta b is equipped with all adjustment and activation functions for modern water treatment and the dosing of chemicals. It has pulse step-up and pulse step-down compared with the preceding model. This enables it to adapt more precisely to external signal generators. The result is the simpler and more precise adjustment of chemical consumption to the actual need. It also has a 10 percent increase in efficiency and energy efficiency over the preceding model. The Beta b can be simply adjusted during operation.</a:t>
            </a:r>
          </a:p>
          <a:p>
            <a:endParaRPr lang="en-US" sz="1200" dirty="0"/>
          </a:p>
        </p:txBody>
      </p:sp>
      <p:pic>
        <p:nvPicPr>
          <p:cNvPr id="29" name="Grafik 28">
            <a:extLst>
              <a:ext uri="{FF2B5EF4-FFF2-40B4-BE49-F238E27FC236}">
                <a16:creationId xmlns:a16="http://schemas.microsoft.com/office/drawing/2014/main" id="{B30130AE-93D6-4586-833C-7616B2FCA33A}"/>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6505"/>
                    </a14:imgEffect>
                    <a14:imgEffect>
                      <a14:saturation sat="0"/>
                    </a14:imgEffect>
                  </a14:imgLayer>
                </a14:imgProps>
              </a:ext>
              <a:ext uri="{28A0092B-C50C-407E-A947-70E740481C1C}">
                <a14:useLocalDpi xmlns:a14="http://schemas.microsoft.com/office/drawing/2010/main" val="0"/>
              </a:ext>
            </a:extLst>
          </a:blip>
          <a:stretch>
            <a:fillRect/>
          </a:stretch>
        </p:blipFill>
        <p:spPr>
          <a:xfrm>
            <a:off x="3523064" y="3813713"/>
            <a:ext cx="2543771" cy="3375313"/>
          </a:xfrm>
          <a:prstGeom prst="rect">
            <a:avLst/>
          </a:prstGeom>
        </p:spPr>
      </p:pic>
      <p:sp>
        <p:nvSpPr>
          <p:cNvPr id="6" name="Rechteck 5">
            <a:extLst>
              <a:ext uri="{FF2B5EF4-FFF2-40B4-BE49-F238E27FC236}">
                <a16:creationId xmlns:a16="http://schemas.microsoft.com/office/drawing/2014/main" id="{4FDAE4F3-0CFD-405F-AEE6-A84023AABCDE}"/>
              </a:ext>
            </a:extLst>
          </p:cNvPr>
          <p:cNvSpPr/>
          <p:nvPr/>
        </p:nvSpPr>
        <p:spPr>
          <a:xfrm>
            <a:off x="3425938" y="8365878"/>
            <a:ext cx="2639609" cy="830997"/>
          </a:xfrm>
          <a:prstGeom prst="rect">
            <a:avLst/>
          </a:prstGeom>
        </p:spPr>
        <p:txBody>
          <a:bodyPr wrap="square">
            <a:spAutoFit/>
          </a:bodyPr>
          <a:lstStyle/>
          <a:p>
            <a:pPr algn="just"/>
            <a:r>
              <a:rPr lang="en-US" sz="1200" dirty="0"/>
              <a:t>The virtually wear-free solenoid drive</a:t>
            </a:r>
          </a:p>
          <a:p>
            <a:pPr algn="just"/>
            <a:r>
              <a:rPr lang="en-US" sz="1200" dirty="0"/>
              <a:t>guarantees an exceptionally long service life even under</a:t>
            </a:r>
          </a:p>
          <a:p>
            <a:pPr algn="just"/>
            <a:r>
              <a:rPr lang="en-US" sz="1200" dirty="0"/>
              <a:t>maximum load.</a:t>
            </a:r>
          </a:p>
        </p:txBody>
      </p:sp>
      <p:sp>
        <p:nvSpPr>
          <p:cNvPr id="23" name="Rechteck 22">
            <a:extLst>
              <a:ext uri="{FF2B5EF4-FFF2-40B4-BE49-F238E27FC236}">
                <a16:creationId xmlns:a16="http://schemas.microsoft.com/office/drawing/2014/main" id="{33BB78FF-8AC7-4CED-84B1-7152ED33C11E}"/>
              </a:ext>
            </a:extLst>
          </p:cNvPr>
          <p:cNvSpPr/>
          <p:nvPr/>
        </p:nvSpPr>
        <p:spPr>
          <a:xfrm>
            <a:off x="144610" y="6183348"/>
            <a:ext cx="3285221" cy="3231654"/>
          </a:xfrm>
          <a:prstGeom prst="rect">
            <a:avLst/>
          </a:prstGeom>
        </p:spPr>
        <p:txBody>
          <a:bodyPr wrap="square">
            <a:spAutoFit/>
          </a:bodyPr>
          <a:lstStyle/>
          <a:p>
            <a:pPr algn="just">
              <a:buClr>
                <a:srgbClr val="F77D21"/>
              </a:buClr>
            </a:pPr>
            <a:r>
              <a:rPr lang="en-US" sz="1200" dirty="0">
                <a:solidFill>
                  <a:srgbClr val="000000"/>
                </a:solidFill>
              </a:rPr>
              <a:t>The Beta Pump consists of two main components: the pump drive unit and the liquid end. </a:t>
            </a:r>
          </a:p>
          <a:p>
            <a:pPr algn="just">
              <a:buClr>
                <a:srgbClr val="F77D21"/>
              </a:buClr>
            </a:pPr>
            <a:r>
              <a:rPr lang="en-US" sz="1200" dirty="0">
                <a:solidFill>
                  <a:srgbClr val="000000"/>
                </a:solidFill>
              </a:rPr>
              <a:t>Units offer maximum backpressure up to 363 </a:t>
            </a:r>
            <a:r>
              <a:rPr lang="en-US" sz="1200" dirty="0" err="1">
                <a:solidFill>
                  <a:srgbClr val="000000"/>
                </a:solidFill>
              </a:rPr>
              <a:t>psig</a:t>
            </a:r>
            <a:r>
              <a:rPr lang="en-US" sz="1200" dirty="0">
                <a:solidFill>
                  <a:srgbClr val="000000"/>
                </a:solidFill>
              </a:rPr>
              <a:t> (17.5 bar). Capacity range for the Beta/4 is 0.19 to 5 </a:t>
            </a:r>
            <a:r>
              <a:rPr lang="en-US" sz="1200" dirty="0" err="1">
                <a:solidFill>
                  <a:srgbClr val="000000"/>
                </a:solidFill>
              </a:rPr>
              <a:t>gph</a:t>
            </a:r>
            <a:r>
              <a:rPr lang="en-US" sz="1200" dirty="0">
                <a:solidFill>
                  <a:srgbClr val="000000"/>
                </a:solidFill>
              </a:rPr>
              <a:t> (0.74 to 19 l/h).</a:t>
            </a:r>
          </a:p>
          <a:p>
            <a:pPr algn="just">
              <a:buClr>
                <a:srgbClr val="F77D21"/>
              </a:buClr>
            </a:pPr>
            <a:endParaRPr lang="en-US" sz="1200" dirty="0">
              <a:solidFill>
                <a:srgbClr val="000000"/>
              </a:solidFill>
            </a:endParaRPr>
          </a:p>
          <a:p>
            <a:pPr algn="just">
              <a:buClr>
                <a:srgbClr val="F77D21"/>
              </a:buClr>
            </a:pPr>
            <a:r>
              <a:rPr lang="en-US" sz="1200" dirty="0">
                <a:solidFill>
                  <a:srgbClr val="000000"/>
                </a:solidFill>
              </a:rPr>
              <a:t>Feed rate is determined by stroke length and stroking rate: stroke length can be varied from 0 to 100% with an adjustment ratio of 10:1/ The stroke length set manually by the adjustment knob on the front of the pump.</a:t>
            </a:r>
          </a:p>
          <a:p>
            <a:pPr algn="just">
              <a:buClr>
                <a:srgbClr val="F77D21"/>
              </a:buClr>
            </a:pPr>
            <a:endParaRPr lang="en-US" sz="1200" dirty="0">
              <a:solidFill>
                <a:srgbClr val="000000"/>
              </a:solidFill>
            </a:endParaRPr>
          </a:p>
          <a:p>
            <a:pPr algn="just">
              <a:buClr>
                <a:srgbClr val="F77D21"/>
              </a:buClr>
            </a:pPr>
            <a:r>
              <a:rPr lang="en-US" sz="1200" dirty="0">
                <a:solidFill>
                  <a:srgbClr val="000000"/>
                </a:solidFill>
              </a:rPr>
              <a:t>Stroke rate can be adjusted in 10% increments between 10 and 100% via the multifunction switch. This switch is also used to select voltage-free On/Off external pulse contact, pump stop, or test (for priming). </a:t>
            </a:r>
          </a:p>
        </p:txBody>
      </p:sp>
      <p:sp>
        <p:nvSpPr>
          <p:cNvPr id="5" name="Rechteck 4">
            <a:extLst>
              <a:ext uri="{FF2B5EF4-FFF2-40B4-BE49-F238E27FC236}">
                <a16:creationId xmlns:a16="http://schemas.microsoft.com/office/drawing/2014/main" id="{BA60992A-C791-4293-A339-4B94F1440A0F}"/>
              </a:ext>
            </a:extLst>
          </p:cNvPr>
          <p:cNvSpPr/>
          <p:nvPr/>
        </p:nvSpPr>
        <p:spPr>
          <a:xfrm rot="1234998">
            <a:off x="3645002" y="5531652"/>
            <a:ext cx="723648" cy="345943"/>
          </a:xfrm>
          <a:prstGeom prst="rect">
            <a:avLst/>
          </a:prstGeom>
          <a:solidFill>
            <a:srgbClr val="7A7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hteck 25">
            <a:extLst>
              <a:ext uri="{FF2B5EF4-FFF2-40B4-BE49-F238E27FC236}">
                <a16:creationId xmlns:a16="http://schemas.microsoft.com/office/drawing/2014/main" id="{CC8C69ED-0F93-44D6-891C-13D13901AC53}"/>
              </a:ext>
            </a:extLst>
          </p:cNvPr>
          <p:cNvSpPr/>
          <p:nvPr/>
        </p:nvSpPr>
        <p:spPr>
          <a:xfrm>
            <a:off x="3523064" y="5461206"/>
            <a:ext cx="196181" cy="229855"/>
          </a:xfrm>
          <a:prstGeom prst="rect">
            <a:avLst/>
          </a:prstGeom>
          <a:solidFill>
            <a:srgbClr val="7A7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50">
            <a:extLst>
              <a:ext uri="{FF2B5EF4-FFF2-40B4-BE49-F238E27FC236}">
                <a16:creationId xmlns:a16="http://schemas.microsoft.com/office/drawing/2014/main" id="{C98304C3-D5F0-4B5A-A72C-FC15F001D856}"/>
              </a:ext>
            </a:extLst>
          </p:cNvPr>
          <p:cNvSpPr/>
          <p:nvPr/>
        </p:nvSpPr>
        <p:spPr>
          <a:xfrm rot="1180278">
            <a:off x="3116354" y="5397385"/>
            <a:ext cx="1426420" cy="453078"/>
          </a:xfrm>
          <a:prstGeom prst="rect">
            <a:avLst/>
          </a:prstGeom>
          <a:noFill/>
          <a:effectLst>
            <a:glow rad="228600">
              <a:srgbClr val="E1C04E"/>
            </a:glow>
          </a:effectLst>
          <a:scene3d>
            <a:camera prst="isometricOffAxis2Left">
              <a:rot lat="1080000" lon="0" rev="0"/>
            </a:camera>
            <a:lightRig rig="threePt" dir="t"/>
          </a:scene3d>
          <a:sp3d>
            <a:bevelT/>
            <a:bevelB/>
          </a:sp3d>
        </p:spPr>
        <p:txBody>
          <a:bodyPr wrap="square" lIns="82935" tIns="41468" rIns="82935" bIns="41468">
            <a:spAutoFit/>
          </a:bodyPr>
          <a:lstStyle/>
          <a:p>
            <a:pPr algn="r"/>
            <a:r>
              <a:rPr lang="en-US" sz="2400" b="1" dirty="0">
                <a:latin typeface="Square721 BT" panose="020B0504020202060204" pitchFamily="34" charset="0"/>
              </a:rPr>
              <a:t>REACH</a:t>
            </a:r>
            <a:endParaRPr lang="en-US" sz="2400" b="1" dirty="0">
              <a:latin typeface="Venus Rising" panose="01000400000000000000" pitchFamily="2" charset="0"/>
            </a:endParaRPr>
          </a:p>
        </p:txBody>
      </p:sp>
      <p:sp>
        <p:nvSpPr>
          <p:cNvPr id="9" name="Rechteck 8">
            <a:extLst>
              <a:ext uri="{FF2B5EF4-FFF2-40B4-BE49-F238E27FC236}">
                <a16:creationId xmlns:a16="http://schemas.microsoft.com/office/drawing/2014/main" id="{C1A37844-EC5A-4CD3-949D-394D10DCD0B1}"/>
              </a:ext>
            </a:extLst>
          </p:cNvPr>
          <p:cNvSpPr/>
          <p:nvPr/>
        </p:nvSpPr>
        <p:spPr>
          <a:xfrm>
            <a:off x="3523064" y="7454286"/>
            <a:ext cx="2542483" cy="646331"/>
          </a:xfrm>
          <a:prstGeom prst="rect">
            <a:avLst/>
          </a:prstGeom>
          <a:ln>
            <a:solidFill>
              <a:srgbClr val="FF1515"/>
            </a:solidFill>
          </a:ln>
        </p:spPr>
        <p:txBody>
          <a:bodyPr wrap="square">
            <a:spAutoFit/>
          </a:bodyPr>
          <a:lstStyle/>
          <a:p>
            <a:pPr algn="ctr"/>
            <a:r>
              <a:rPr lang="en-US" b="1" dirty="0"/>
              <a:t>Capacity range</a:t>
            </a:r>
          </a:p>
          <a:p>
            <a:pPr algn="ctr"/>
            <a:r>
              <a:rPr lang="en-US" b="1" dirty="0"/>
              <a:t>0.28 l/h, 4 bar</a:t>
            </a:r>
          </a:p>
        </p:txBody>
      </p:sp>
    </p:spTree>
    <p:extLst>
      <p:ext uri="{BB962C8B-B14F-4D97-AF65-F5344CB8AC3E}">
        <p14:creationId xmlns:p14="http://schemas.microsoft.com/office/powerpoint/2010/main" val="2659226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 y="9492092"/>
            <a:ext cx="616267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31" name="TextBox 30"/>
          <p:cNvSpPr txBox="1"/>
          <p:nvPr/>
        </p:nvSpPr>
        <p:spPr>
          <a:xfrm>
            <a:off x="2211367" y="9451006"/>
            <a:ext cx="2311338" cy="343620"/>
          </a:xfrm>
          <a:prstGeom prst="rect">
            <a:avLst/>
          </a:prstGeom>
          <a:noFill/>
        </p:spPr>
        <p:txBody>
          <a:bodyPr wrap="none" rtlCol="0">
            <a:spAutoFit/>
          </a:bodyPr>
          <a:lstStyle/>
          <a:p>
            <a:pPr algn="ctr"/>
            <a:r>
              <a:rPr lang="en-US" sz="1633" b="1" dirty="0">
                <a:latin typeface="Square721 BT" panose="020B0504020202060204" pitchFamily="34" charset="0"/>
              </a:rPr>
              <a:t>www.watchwater.de</a:t>
            </a:r>
          </a:p>
        </p:txBody>
      </p:sp>
      <p:sp>
        <p:nvSpPr>
          <p:cNvPr id="32" name="Rectangle 31"/>
          <p:cNvSpPr/>
          <p:nvPr/>
        </p:nvSpPr>
        <p:spPr>
          <a:xfrm>
            <a:off x="3" y="1628964"/>
            <a:ext cx="6858000" cy="653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chemeClr val="tx1"/>
              </a:solidFill>
            </a:endParaRPr>
          </a:p>
        </p:txBody>
      </p:sp>
      <p:sp>
        <p:nvSpPr>
          <p:cNvPr id="34" name="Rectangle 33"/>
          <p:cNvSpPr/>
          <p:nvPr/>
        </p:nvSpPr>
        <p:spPr>
          <a:xfrm>
            <a:off x="6229705" y="6476974"/>
            <a:ext cx="628295" cy="3429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b="1" i="1" dirty="0"/>
          </a:p>
        </p:txBody>
      </p:sp>
      <p:sp>
        <p:nvSpPr>
          <p:cNvPr id="36" name="Rectangle 35"/>
          <p:cNvSpPr/>
          <p:nvPr/>
        </p:nvSpPr>
        <p:spPr>
          <a:xfrm>
            <a:off x="6229126" y="5746552"/>
            <a:ext cx="633471" cy="653034"/>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98" b="1" dirty="0">
                <a:solidFill>
                  <a:schemeClr val="tx1"/>
                </a:solidFill>
                <a:latin typeface="Square721 BT" panose="020B0504020202060204" pitchFamily="34" charset="0"/>
              </a:rPr>
              <a:t>Page</a:t>
            </a:r>
          </a:p>
          <a:p>
            <a:pPr algn="ctr"/>
            <a:r>
              <a:rPr lang="en-US" sz="3265" b="1" dirty="0">
                <a:solidFill>
                  <a:schemeClr val="tx1"/>
                </a:solidFill>
                <a:latin typeface="Square721 BT" panose="020B0504020202060204" pitchFamily="34" charset="0"/>
              </a:rPr>
              <a:t>2</a:t>
            </a:r>
          </a:p>
        </p:txBody>
      </p:sp>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0387" y="263898"/>
            <a:ext cx="2465826" cy="830979"/>
          </a:xfrm>
          <a:prstGeom prst="rect">
            <a:avLst/>
          </a:prstGeom>
        </p:spPr>
      </p:pic>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6753" y="805597"/>
            <a:ext cx="1872643" cy="803573"/>
          </a:xfrm>
          <a:prstGeom prst="rect">
            <a:avLst/>
          </a:prstGeom>
        </p:spPr>
      </p:pic>
      <p:sp>
        <p:nvSpPr>
          <p:cNvPr id="52" name="TextBox 51"/>
          <p:cNvSpPr txBox="1"/>
          <p:nvPr/>
        </p:nvSpPr>
        <p:spPr>
          <a:xfrm>
            <a:off x="4376791" y="1233649"/>
            <a:ext cx="1572097" cy="276999"/>
          </a:xfrm>
          <a:prstGeom prst="rect">
            <a:avLst/>
          </a:prstGeom>
          <a:noFill/>
        </p:spPr>
        <p:txBody>
          <a:bodyPr wrap="none" rtlCol="0">
            <a:spAutoFit/>
          </a:bodyPr>
          <a:lstStyle/>
          <a:p>
            <a:r>
              <a:rPr lang="en-US" sz="1200" i="1" dirty="0">
                <a:latin typeface="Square721 BT" panose="020B0504020202060204" pitchFamily="34" charset="0"/>
              </a:rPr>
              <a:t>We make a difference.</a:t>
            </a:r>
          </a:p>
        </p:txBody>
      </p:sp>
      <p:sp>
        <p:nvSpPr>
          <p:cNvPr id="2" name="Rechteck 1">
            <a:extLst>
              <a:ext uri="{FF2B5EF4-FFF2-40B4-BE49-F238E27FC236}">
                <a16:creationId xmlns:a16="http://schemas.microsoft.com/office/drawing/2014/main" id="{CEDF1D7A-25DE-4CBA-8F17-2A5194395034}"/>
              </a:ext>
            </a:extLst>
          </p:cNvPr>
          <p:cNvSpPr/>
          <p:nvPr/>
        </p:nvSpPr>
        <p:spPr>
          <a:xfrm>
            <a:off x="261238" y="1827533"/>
            <a:ext cx="2953609" cy="3600986"/>
          </a:xfrm>
          <a:prstGeom prst="rect">
            <a:avLst/>
          </a:prstGeom>
        </p:spPr>
        <p:txBody>
          <a:bodyPr wrap="square">
            <a:spAutoFit/>
          </a:bodyPr>
          <a:lstStyle/>
          <a:p>
            <a:r>
              <a:rPr lang="en-US" b="1" dirty="0">
                <a:solidFill>
                  <a:srgbClr val="000000"/>
                </a:solidFill>
              </a:rPr>
              <a:t>Ideal for basic chemical feed applications</a:t>
            </a:r>
            <a:endParaRPr lang="en-US" sz="1200" i="1" dirty="0">
              <a:solidFill>
                <a:srgbClr val="000000"/>
              </a:solidFill>
            </a:endParaRPr>
          </a:p>
          <a:p>
            <a:pPr marL="285750" indent="-285750">
              <a:buClr>
                <a:srgbClr val="FF0000"/>
              </a:buClr>
              <a:buFont typeface="Wingdings" panose="05000000000000000000" pitchFamily="2" charset="2"/>
              <a:buChar char="§"/>
            </a:pPr>
            <a:r>
              <a:rPr lang="en-US" sz="1200" dirty="0">
                <a:solidFill>
                  <a:srgbClr val="000000"/>
                </a:solidFill>
              </a:rPr>
              <a:t>Capacity range 0,28 l/h, 4 bar</a:t>
            </a:r>
          </a:p>
          <a:p>
            <a:pPr marL="285750" indent="-285750">
              <a:buClr>
                <a:srgbClr val="FF0000"/>
              </a:buClr>
              <a:buFont typeface="Wingdings" panose="05000000000000000000" pitchFamily="2" charset="2"/>
              <a:buChar char="§"/>
            </a:pPr>
            <a:r>
              <a:rPr lang="en-US" sz="1200" dirty="0">
                <a:solidFill>
                  <a:srgbClr val="000000"/>
                </a:solidFill>
              </a:rPr>
              <a:t>External contact input for pulse control with a range of 1:64-64:1</a:t>
            </a:r>
          </a:p>
          <a:p>
            <a:pPr marL="285750" indent="-285750">
              <a:buClr>
                <a:srgbClr val="FF0000"/>
              </a:buClr>
              <a:buFont typeface="Wingdings" panose="05000000000000000000" pitchFamily="2" charset="2"/>
              <a:buChar char="§"/>
            </a:pPr>
            <a:r>
              <a:rPr lang="en-US" sz="1200" dirty="0">
                <a:solidFill>
                  <a:srgbClr val="000000"/>
                </a:solidFill>
              </a:rPr>
              <a:t>Continuous stroke length adjustment from 0-100% (recommended 30-100%)</a:t>
            </a:r>
          </a:p>
          <a:p>
            <a:pPr marL="285750" indent="-285750">
              <a:buClr>
                <a:srgbClr val="FF0000"/>
              </a:buClr>
              <a:buFont typeface="Wingdings" panose="05000000000000000000" pitchFamily="2" charset="2"/>
              <a:buChar char="§"/>
            </a:pPr>
            <a:r>
              <a:rPr lang="en-US" sz="1200" dirty="0">
                <a:solidFill>
                  <a:srgbClr val="000000"/>
                </a:solidFill>
              </a:rPr>
              <a:t>Supplied in PVDF</a:t>
            </a:r>
          </a:p>
          <a:p>
            <a:pPr marL="285750" indent="-285750">
              <a:buClr>
                <a:srgbClr val="FF0000"/>
              </a:buClr>
              <a:buFont typeface="Wingdings" panose="05000000000000000000" pitchFamily="2" charset="2"/>
              <a:buChar char="§"/>
            </a:pPr>
            <a:r>
              <a:rPr lang="en-US" sz="1200" dirty="0">
                <a:solidFill>
                  <a:srgbClr val="000000"/>
                </a:solidFill>
              </a:rPr>
              <a:t>Auto-degassing liquid end in Acrylic/PVC</a:t>
            </a:r>
          </a:p>
          <a:p>
            <a:pPr marL="285750" indent="-285750">
              <a:buClr>
                <a:srgbClr val="FF0000"/>
              </a:buClr>
              <a:buFont typeface="Wingdings" panose="05000000000000000000" pitchFamily="2" charset="2"/>
              <a:buChar char="§"/>
            </a:pPr>
            <a:r>
              <a:rPr lang="en-US" sz="1200" dirty="0">
                <a:solidFill>
                  <a:srgbClr val="000000"/>
                </a:solidFill>
              </a:rPr>
              <a:t>10-setting stroke frequently adjustment from 10-100%</a:t>
            </a:r>
          </a:p>
          <a:p>
            <a:pPr marL="285750" indent="-285750">
              <a:buClr>
                <a:srgbClr val="FF0000"/>
              </a:buClr>
              <a:buFont typeface="Wingdings" panose="05000000000000000000" pitchFamily="2" charset="2"/>
              <a:buChar char="§"/>
            </a:pPr>
            <a:r>
              <a:rPr lang="en-US" sz="1200" dirty="0">
                <a:solidFill>
                  <a:srgbClr val="000000"/>
                </a:solidFill>
              </a:rPr>
              <a:t>External control via voltage-free contacts</a:t>
            </a:r>
          </a:p>
          <a:p>
            <a:pPr marL="285750" indent="-285750">
              <a:buClr>
                <a:srgbClr val="FF0000"/>
              </a:buClr>
              <a:buFont typeface="Wingdings" panose="05000000000000000000" pitchFamily="2" charset="2"/>
              <a:buChar char="§"/>
            </a:pPr>
            <a:r>
              <a:rPr lang="en-US" sz="1200" dirty="0">
                <a:solidFill>
                  <a:srgbClr val="000000"/>
                </a:solidFill>
              </a:rPr>
              <a:t>Connector for two-stage level switch</a:t>
            </a:r>
          </a:p>
          <a:p>
            <a:pPr marL="285750" indent="-285750">
              <a:buClr>
                <a:srgbClr val="FF0000"/>
              </a:buClr>
              <a:buFont typeface="Wingdings" panose="05000000000000000000" pitchFamily="2" charset="2"/>
              <a:buChar char="§"/>
            </a:pPr>
            <a:r>
              <a:rPr lang="en-US" sz="1200" dirty="0">
                <a:solidFill>
                  <a:srgbClr val="000000"/>
                </a:solidFill>
              </a:rPr>
              <a:t>12-24V DC, 24 V AC low voltage version</a:t>
            </a:r>
          </a:p>
          <a:p>
            <a:pPr marL="285750" indent="-285750">
              <a:buClr>
                <a:srgbClr val="FF0000"/>
              </a:buClr>
              <a:buFont typeface="Wingdings" panose="05000000000000000000" pitchFamily="2" charset="2"/>
              <a:buChar char="§"/>
            </a:pPr>
            <a:r>
              <a:rPr lang="en-US" sz="1200" dirty="0">
                <a:solidFill>
                  <a:srgbClr val="000000"/>
                </a:solidFill>
              </a:rPr>
              <a:t>LED’s for operation status </a:t>
            </a:r>
          </a:p>
          <a:p>
            <a:pPr marL="285750" indent="-285750">
              <a:buClr>
                <a:srgbClr val="FF0000"/>
              </a:buClr>
              <a:buFont typeface="Wingdings" panose="05000000000000000000" pitchFamily="2" charset="2"/>
              <a:buChar char="§"/>
            </a:pPr>
            <a:r>
              <a:rPr lang="en-US" sz="1200" dirty="0">
                <a:solidFill>
                  <a:srgbClr val="000000"/>
                </a:solidFill>
              </a:rPr>
              <a:t>NSF/ANSI 61 approved</a:t>
            </a:r>
          </a:p>
        </p:txBody>
      </p:sp>
      <p:sp>
        <p:nvSpPr>
          <p:cNvPr id="24" name="Rechteck 23">
            <a:extLst>
              <a:ext uri="{FF2B5EF4-FFF2-40B4-BE49-F238E27FC236}">
                <a16:creationId xmlns:a16="http://schemas.microsoft.com/office/drawing/2014/main" id="{0AC8EDB6-8F0E-476E-97F5-827697383E1C}"/>
              </a:ext>
            </a:extLst>
          </p:cNvPr>
          <p:cNvSpPr/>
          <p:nvPr/>
        </p:nvSpPr>
        <p:spPr>
          <a:xfrm>
            <a:off x="3453029" y="4255854"/>
            <a:ext cx="2629492" cy="4339650"/>
          </a:xfrm>
          <a:prstGeom prst="rect">
            <a:avLst/>
          </a:prstGeom>
        </p:spPr>
        <p:txBody>
          <a:bodyPr wrap="square">
            <a:spAutoFit/>
          </a:bodyPr>
          <a:lstStyle/>
          <a:p>
            <a:r>
              <a:rPr lang="en-US" b="1" dirty="0"/>
              <a:t>Benefits</a:t>
            </a:r>
          </a:p>
          <a:p>
            <a:pPr marL="171450" indent="-171450">
              <a:buClr>
                <a:srgbClr val="FF0000"/>
              </a:buClr>
              <a:buFont typeface="Wingdings" panose="05000000000000000000" pitchFamily="2" charset="2"/>
              <a:buChar char="§"/>
            </a:pPr>
            <a:r>
              <a:rPr lang="en-US" sz="1200" dirty="0"/>
              <a:t>Optional external control via 0/4 – 20 mA and potential free contacts with pulse step-up and step-down of 32:1 to 1:32</a:t>
            </a:r>
          </a:p>
          <a:p>
            <a:pPr marL="171450" indent="-171450">
              <a:buClr>
                <a:srgbClr val="FF0000"/>
              </a:buClr>
              <a:buFont typeface="Wingdings" panose="05000000000000000000" pitchFamily="2" charset="2"/>
              <a:buChar char="§"/>
            </a:pPr>
            <a:r>
              <a:rPr lang="en-US" sz="1200" dirty="0"/>
              <a:t>Simple adjustment of metering capacity via stroke rate and stroke length </a:t>
            </a:r>
          </a:p>
          <a:p>
            <a:pPr marL="171450" indent="-171450">
              <a:buClr>
                <a:srgbClr val="FF0000"/>
              </a:buClr>
              <a:buFont typeface="Wingdings" panose="05000000000000000000" pitchFamily="2" charset="2"/>
              <a:buChar char="§"/>
            </a:pPr>
            <a:r>
              <a:rPr lang="en-US" sz="1200" dirty="0"/>
              <a:t>Adaptation to existing signal transducers by external control via potential-free contacts with pulse step-up and step-down</a:t>
            </a:r>
          </a:p>
          <a:p>
            <a:pPr marL="171450" indent="-171450">
              <a:buClr>
                <a:srgbClr val="FF0000"/>
              </a:buClr>
              <a:buFont typeface="Wingdings" panose="05000000000000000000" pitchFamily="2" charset="2"/>
              <a:buChar char="§"/>
            </a:pPr>
            <a:r>
              <a:rPr lang="en-US" sz="1200" dirty="0"/>
              <a:t> Suitable for use with almost all liquid chemicals thanks to the available material combinations: PP, PVDF, clear acrylic, PTFE and stainless steel</a:t>
            </a:r>
          </a:p>
          <a:p>
            <a:pPr marL="171450" indent="-171450">
              <a:buClr>
                <a:srgbClr val="FF0000"/>
              </a:buClr>
              <a:buFont typeface="Wingdings" panose="05000000000000000000" pitchFamily="2" charset="2"/>
              <a:buChar char="§"/>
            </a:pPr>
            <a:r>
              <a:rPr lang="en-US" sz="1200" dirty="0"/>
              <a:t>Self-bleeding dosing head design in clear acrylic/PVC and PP</a:t>
            </a:r>
          </a:p>
          <a:p>
            <a:pPr marL="171450" indent="-171450">
              <a:buClr>
                <a:srgbClr val="FF0000"/>
              </a:buClr>
              <a:buFont typeface="Wingdings" panose="05000000000000000000" pitchFamily="2" charset="2"/>
              <a:buChar char="§"/>
            </a:pPr>
            <a:r>
              <a:rPr lang="en-US" sz="1200" dirty="0"/>
              <a:t>Virtually wear-free solenoid drive: economical and overload-proof</a:t>
            </a:r>
          </a:p>
          <a:p>
            <a:endParaRPr lang="en-US" dirty="0"/>
          </a:p>
        </p:txBody>
      </p:sp>
      <p:sp>
        <p:nvSpPr>
          <p:cNvPr id="25" name="Rechteck 24">
            <a:extLst>
              <a:ext uri="{FF2B5EF4-FFF2-40B4-BE49-F238E27FC236}">
                <a16:creationId xmlns:a16="http://schemas.microsoft.com/office/drawing/2014/main" id="{A472035C-DC39-4E51-BD35-CB6E2D99B17C}"/>
              </a:ext>
            </a:extLst>
          </p:cNvPr>
          <p:cNvSpPr/>
          <p:nvPr/>
        </p:nvSpPr>
        <p:spPr>
          <a:xfrm>
            <a:off x="3467317" y="8435080"/>
            <a:ext cx="2837434" cy="861774"/>
          </a:xfrm>
          <a:prstGeom prst="rect">
            <a:avLst/>
          </a:prstGeom>
        </p:spPr>
        <p:txBody>
          <a:bodyPr wrap="square">
            <a:spAutoFit/>
          </a:bodyPr>
          <a:lstStyle/>
          <a:p>
            <a:r>
              <a:rPr lang="en-US" b="1" dirty="0"/>
              <a:t>Field of application</a:t>
            </a:r>
          </a:p>
          <a:p>
            <a:pPr marL="171450" indent="-171450">
              <a:buClr>
                <a:srgbClr val="FF0000"/>
              </a:buClr>
              <a:buFont typeface="Wingdings" panose="05000000000000000000" pitchFamily="2" charset="2"/>
              <a:buChar char="§"/>
            </a:pPr>
            <a:r>
              <a:rPr lang="en-US" sz="1200" dirty="0"/>
              <a:t>Metering liquid media in water treatment and chemical processes</a:t>
            </a:r>
          </a:p>
          <a:p>
            <a:endParaRPr lang="en-US" sz="800" dirty="0"/>
          </a:p>
        </p:txBody>
      </p:sp>
      <p:sp>
        <p:nvSpPr>
          <p:cNvPr id="43" name="Rectangle 50">
            <a:extLst>
              <a:ext uri="{FF2B5EF4-FFF2-40B4-BE49-F238E27FC236}">
                <a16:creationId xmlns:a16="http://schemas.microsoft.com/office/drawing/2014/main" id="{38A0EED3-D465-4A7D-B8B5-3DF1E4EF6EEA}"/>
              </a:ext>
            </a:extLst>
          </p:cNvPr>
          <p:cNvSpPr/>
          <p:nvPr/>
        </p:nvSpPr>
        <p:spPr>
          <a:xfrm rot="5400000">
            <a:off x="4830960" y="7890331"/>
            <a:ext cx="3429028" cy="576188"/>
          </a:xfrm>
          <a:prstGeom prst="rect">
            <a:avLst/>
          </a:prstGeom>
          <a:noFill/>
          <a:effectLst>
            <a:glow rad="228600">
              <a:srgbClr val="E1C04E"/>
            </a:glow>
          </a:effectLst>
          <a:scene3d>
            <a:camera prst="orthographicFront"/>
            <a:lightRig rig="threePt" dir="t"/>
          </a:scene3d>
          <a:sp3d>
            <a:bevelT/>
            <a:bevelB/>
          </a:sp3d>
        </p:spPr>
        <p:txBody>
          <a:bodyPr wrap="square" lIns="82935" tIns="41468" rIns="82935" bIns="41468">
            <a:spAutoFit/>
          </a:bodyPr>
          <a:lstStyle/>
          <a:p>
            <a:pPr algn="r"/>
            <a:r>
              <a:rPr lang="en-US" sz="3200" b="1" i="1" dirty="0">
                <a:latin typeface="Square721 BT" panose="020B0504020202060204" pitchFamily="34" charset="0"/>
              </a:rPr>
              <a:t>REACH</a:t>
            </a:r>
            <a:endParaRPr lang="en-US" sz="3200" b="1" i="1" dirty="0">
              <a:latin typeface="Venus Rising" panose="01000400000000000000" pitchFamily="2" charset="0"/>
            </a:endParaRPr>
          </a:p>
        </p:txBody>
      </p:sp>
      <p:pic>
        <p:nvPicPr>
          <p:cNvPr id="20" name="Grafik 19">
            <a:extLst>
              <a:ext uri="{FF2B5EF4-FFF2-40B4-BE49-F238E27FC236}">
                <a16:creationId xmlns:a16="http://schemas.microsoft.com/office/drawing/2014/main" id="{F9BC7AA0-00A9-40B4-83CA-4A71C47D8482}"/>
              </a:ext>
            </a:extLst>
          </p:cNvPr>
          <p:cNvPicPr>
            <a:picLocks noChangeAspect="1"/>
          </p:cNvPicPr>
          <p:nvPr/>
        </p:nvPicPr>
        <p:blipFill rotWithShape="1">
          <a:blip r:embed="rId4">
            <a:clrChange>
              <a:clrFrom>
                <a:srgbClr val="B8A592"/>
              </a:clrFrom>
              <a:clrTo>
                <a:srgbClr val="B8A592">
                  <a:alpha val="0"/>
                </a:srgbClr>
              </a:clrTo>
            </a:clrChange>
            <a:extLst>
              <a:ext uri="{BEBA8EAE-BF5A-486C-A8C5-ECC9F3942E4B}">
                <a14:imgProps xmlns:a14="http://schemas.microsoft.com/office/drawing/2010/main">
                  <a14:imgLayer r:embed="rId5">
                    <a14:imgEffect>
                      <a14:backgroundRemoval t="9503" b="96078" l="23048" r="84383">
                        <a14:foregroundMark x1="32903" y1="31399" x2="32606" y2="31944"/>
                        <a14:foregroundMark x1="38393" y1="35293" x2="44775" y2="26091"/>
                        <a14:foregroundMark x1="44775" y1="26091" x2="44775" y2="26091"/>
                        <a14:foregroundMark x1="53042" y1="24256" x2="39848" y2="44742"/>
                        <a14:foregroundMark x1="39848" y1="44742" x2="39848" y2="44742"/>
                        <a14:foregroundMark x1="36078" y1="35962" x2="63492" y2="33234"/>
                        <a14:foregroundMark x1="63492" y1="33234" x2="63492" y2="33234"/>
                        <a14:foregroundMark x1="63492" y1="33234" x2="62169" y2="43874"/>
                        <a14:foregroundMark x1="62169" y1="43874" x2="62169" y2="43874"/>
                        <a14:foregroundMark x1="50430" y1="44519" x2="33036" y2="63914"/>
                        <a14:foregroundMark x1="33036" y1="63914" x2="33036" y2="63914"/>
                        <a14:foregroundMark x1="55952" y1="56225" x2="67526" y2="61086"/>
                        <a14:foregroundMark x1="67526" y1="61086" x2="67526" y2="61086"/>
                        <a14:foregroundMark x1="72884" y1="55779" x2="68981" y2="61855"/>
                        <a14:foregroundMark x1="68981" y1="61855" x2="68981" y2="61855"/>
                        <a14:foregroundMark x1="41171" y1="25099" x2="40708" y2="35094"/>
                        <a14:foregroundMark x1="40708" y1="35094" x2="40708" y2="35094"/>
                        <a14:foregroundMark x1="59722" y1="29018" x2="73479" y2="42014"/>
                        <a14:foregroundMark x1="73479" y1="42014" x2="73479" y2="42014"/>
                        <a14:foregroundMark x1="23776" y1="40179" x2="35351" y2="88641"/>
                        <a14:foregroundMark x1="35351" y1="88641" x2="35351" y2="88641"/>
                        <a14:foregroundMark x1="35780" y1="88641" x2="70999" y2="29563"/>
                        <a14:foregroundMark x1="70999" y1="29563" x2="70999" y2="29563"/>
                        <a14:foregroundMark x1="25066" y1="46453" x2="23049" y2="59474"/>
                        <a14:foregroundMark x1="23049" y1="59474" x2="23049" y2="59474"/>
                        <a14:foregroundMark x1="54795" y1="26637" x2="68981" y2="35615"/>
                        <a14:foregroundMark x1="68981" y1="35615" x2="68981" y2="35615"/>
                        <a14:foregroundMark x1="73611" y1="37798" x2="79266" y2="41146"/>
                        <a14:foregroundMark x1="79266" y1="41146" x2="79266" y2="41146"/>
                        <a14:foregroundMark x1="69893" y1="27516" x2="72189" y2="75942"/>
                        <a14:foregroundMark x1="72189" y1="75942" x2="72189" y2="75942"/>
                        <a14:foregroundMark x1="37401" y1="83110" x2="25066" y2="35193"/>
                        <a14:foregroundMark x1="25066" y1="35193" x2="25066" y2="35193"/>
                        <a14:foregroundMark x1="46825" y1="74008" x2="53340" y2="70313"/>
                        <a14:foregroundMark x1="53340" y1="70313" x2="53340" y2="70313"/>
                        <a14:foregroundMark x1="49272" y1="80928" x2="46098" y2="82242"/>
                        <a14:foregroundMark x1="30291" y1="86037" x2="34061" y2="91344"/>
                        <a14:foregroundMark x1="34061" y1="91344" x2="34061" y2="91344"/>
                        <a14:foregroundMark x1="74636" y1="33036" x2="76224" y2="33457"/>
                        <a14:foregroundMark x1="50099" y1="14211" x2="50099" y2="20064"/>
                        <a14:foregroundMark x1="50099" y1="20064" x2="47321" y2="15228"/>
                        <a14:foregroundMark x1="47321" y1="15228" x2="53902" y2="17088"/>
                        <a14:foregroundMark x1="53902" y1="17088" x2="53902" y2="22693"/>
                        <a14:foregroundMark x1="53902" y1="22693" x2="50397" y2="17510"/>
                        <a14:foregroundMark x1="50397" y1="17510" x2="50198" y2="22917"/>
                        <a14:foregroundMark x1="50198" y1="22917" x2="50298" y2="22917"/>
                        <a14:foregroundMark x1="78274" y1="39162" x2="81313" y2="42932"/>
                        <a14:foregroundMark x1="81507" y1="43635" x2="81431" y2="47033"/>
                        <a14:foregroundMark x1="46098" y1="72049" x2="48380" y2="86731"/>
                        <a14:foregroundMark x1="48380" y1="86731" x2="48380" y2="86731"/>
                        <a14:foregroundMark x1="49537" y1="85317" x2="46660" y2="76761"/>
                        <a14:foregroundMark x1="46660" y1="76761" x2="46660" y2="76761"/>
                        <a14:foregroundMark x1="49901" y1="16220" x2="47057" y2="23636"/>
                        <a14:foregroundMark x1="47057" y1="23636" x2="47057" y2="23636"/>
                        <a14:foregroundMark x1="46296" y1="76612" x2="45701" y2="84747"/>
                        <a14:foregroundMark x1="45701" y1="84747" x2="45701" y2="84747"/>
                        <a14:foregroundMark x1="49140" y1="87302" x2="50463" y2="75471"/>
                        <a14:foregroundMark x1="50463" y1="75471" x2="50463" y2="75471"/>
                        <a14:foregroundMark x1="80952" y1="42287" x2="79772" y2="54758"/>
                        <a14:foregroundMark x1="48181" y1="64807" x2="55820" y2="64931"/>
                        <a14:foregroundMark x1="57540" y1="58110" x2="61706" y2="66369"/>
                        <a14:foregroundMark x1="61706" y1="66369" x2="61706" y2="66369"/>
                        <a14:foregroundMark x1="62302" y1="66220" x2="56944" y2="57391"/>
                        <a14:foregroundMark x1="56944" y1="57391" x2="56944" y2="57391"/>
                        <a14:foregroundMark x1="44577" y1="84871" x2="51025" y2="87054"/>
                        <a14:foregroundMark x1="51025" y1="87054" x2="43320" y2="86954"/>
                        <a14:foregroundMark x1="43320" y1="86954" x2="49868" y2="89559"/>
                        <a14:foregroundMark x1="49868" y1="89559" x2="42791" y2="87500"/>
                        <a14:foregroundMark x1="42791" y1="87500" x2="49405" y2="85714"/>
                        <a14:foregroundMark x1="49405" y1="85714" x2="50298" y2="86310"/>
                        <a14:foregroundMark x1="31250" y1="92436" x2="39253" y2="93155"/>
                        <a14:foregroundMark x1="35053" y1="93725" x2="33135" y2="95709"/>
                        <a14:foregroundMark x1="30853" y1="95561" x2="36177" y2="96131"/>
                        <a14:foregroundMark x1="54101" y1="63368" x2="47222" y2="72346"/>
                        <a14:foregroundMark x1="47222" y1="72346" x2="47222" y2="72346"/>
                        <a14:foregroundMark x1="66667" y1="67783" x2="65741" y2="73338"/>
                        <a14:foregroundMark x1="65741" y1="73338" x2="60053" y2="69717"/>
                        <a14:foregroundMark x1="60053" y1="69717" x2="65873" y2="66295"/>
                        <a14:foregroundMark x1="65873" y1="66295" x2="69081" y2="73735"/>
                        <a14:foregroundMark x1="69081" y1="73735" x2="67229" y2="67188"/>
                        <a14:foregroundMark x1="67229" y1="67188" x2="67824" y2="63938"/>
                        <a14:foregroundMark x1="66468" y1="68924" x2="64947" y2="68080"/>
                        <a14:foregroundMark x1="47981" y1="17792" x2="46581" y2="23696"/>
                        <a14:foregroundMark x1="47119" y1="20178" x2="47658" y2="21998"/>
                        <a14:foregroundMark x1="80371" y1="53943" x2="80242" y2="54779"/>
                        <a14:foregroundMark x1="80771" y1="51359" x2="80391" y2="53819"/>
                        <a14:foregroundMark x1="81801" y1="44700" x2="81440" y2="47034"/>
                        <a14:foregroundMark x1="79268" y1="35948" x2="79806" y2="59078"/>
                        <a14:foregroundMark x1="79806" y1="59078" x2="76414" y2="70036"/>
                        <a14:foregroundMark x1="76414" y1="70036" x2="78621" y2="56531"/>
                        <a14:foregroundMark x1="78621" y1="56531" x2="79914" y2="56126"/>
                        <a14:foregroundMark x1="77652" y1="69753" x2="82822" y2="47271"/>
                        <a14:foregroundMark x1="82822" y1="47271" x2="77921" y2="36555"/>
                        <a14:foregroundMark x1="77921" y1="36555" x2="81745" y2="48403"/>
                        <a14:foregroundMark x1="81745" y1="48403" x2="78083" y2="60332"/>
                        <a14:foregroundMark x1="78083" y1="60332" x2="79483" y2="56369"/>
                        <a14:foregroundMark x1="78029" y1="50546" x2="78191" y2="50263"/>
                        <a14:foregroundMark x1="78460" y1="36555" x2="82660" y2="40194"/>
                        <a14:foregroundMark x1="79214" y1="38496" x2="81852" y2="42054"/>
                        <a14:foregroundMark x1="81099" y1="38698" x2="83414" y2="40477"/>
                        <a14:foregroundMark x1="82337" y1="40801" x2="83683" y2="43955"/>
                        <a14:foregroundMark x1="80560" y1="41892" x2="80668" y2="53215"/>
                        <a14:foregroundMark x1="80668" y1="53215" x2="83791" y2="42378"/>
                        <a14:foregroundMark x1="83522" y1="41690" x2="82391" y2="45693"/>
                        <a14:foregroundMark x1="81745" y1="41407" x2="82660" y2="44157"/>
                        <a14:foregroundMark x1="80291" y1="40477" x2="81422" y2="42782"/>
                        <a14:foregroundMark x1="78945" y1="35786" x2="84383" y2="46300"/>
                        <a14:foregroundMark x1="84383" y1="46300" x2="77814" y2="69025"/>
                        <a14:foregroundMark x1="77814" y1="69025" x2="83145" y2="46624"/>
                        <a14:foregroundMark x1="83145" y1="46624" x2="78837" y2="35989"/>
                        <a14:foregroundMark x1="81852" y1="38011" x2="80129" y2="38698"/>
                        <a14:foregroundMark x1="84060" y1="43955" x2="83253" y2="48281"/>
                        <a14:backgroundMark x1="66990" y1="24343" x2="77706" y2="32471"/>
                        <a14:backgroundMark x1="77706" y1="32471" x2="82229" y2="33603"/>
                        <a14:backgroundMark x1="82337" y1="36474" x2="82337" y2="36474"/>
                        <a14:backgroundMark x1="83145" y1="36433" x2="83145" y2="36676"/>
                        <a14:backgroundMark x1="82499" y1="37242" x2="82499" y2="37242"/>
                        <a14:backgroundMark x1="82606" y1="37121" x2="82606" y2="37121"/>
                        <a14:backgroundMark x1="83253" y1="37444" x2="82499" y2="36474"/>
                        <a14:backgroundMark x1="82229" y1="37121" x2="83253" y2="38698"/>
                        <a14:backgroundMark x1="82768" y1="38415" x2="82617" y2="37816"/>
                        <a14:backgroundMark x1="78945" y1="70319" x2="77921" y2="72301"/>
                        <a14:backgroundMark x1="78945" y1="69632" x2="78945" y2="70036"/>
                        <a14:backgroundMark x1="78837" y1="69956" x2="78837" y2="69956"/>
                        <a14:backgroundMark x1="78729" y1="69915" x2="78729" y2="69915"/>
                        <a14:backgroundMark x1="78837" y1="69470" x2="78568" y2="70400"/>
                        <a14:backgroundMark x1="78568" y1="69551" x2="78568" y2="69551"/>
                        <a14:backgroundMark x1="78729" y1="70117" x2="78568" y2="69956"/>
                        <a14:backgroundMark x1="78837" y1="68662" x2="78729" y2="69430"/>
                        <a14:backgroundMark x1="78730" y1="69096" x2="79106" y2="69349"/>
                        <a14:backgroundMark x1="78191" y1="69713" x2="78191" y2="69713"/>
                        <a14:backgroundMark x1="78298" y1="69834" x2="78298" y2="69834"/>
                        <a14:backgroundMark x1="83953" y1="41084" x2="83953" y2="41758"/>
                        <a14:backgroundMark x1="78729" y1="69915" x2="78837" y2="69268"/>
                        <a14:backgroundMark x1="79214" y1="68136" x2="79483" y2="67368"/>
                        <a14:backgroundMark x1="80398" y1="36231" x2="80745" y2="37489"/>
                        <a14:backgroundMark x1="83522" y1="38698" x2="83005" y2="39447"/>
                        <a14:backgroundMark x1="83899" y1="39426" x2="83391" y2="39482"/>
                      </a14:backgroundRemoval>
                    </a14:imgEffect>
                    <a14:imgEffect>
                      <a14:brightnessContrast contrast="40000"/>
                    </a14:imgEffect>
                  </a14:imgLayer>
                </a14:imgProps>
              </a:ext>
              <a:ext uri="{28A0092B-C50C-407E-A947-70E740481C1C}">
                <a14:useLocalDpi xmlns:a14="http://schemas.microsoft.com/office/drawing/2010/main" val="0"/>
              </a:ext>
            </a:extLst>
          </a:blip>
          <a:srcRect l="19371" r="12325" b="218"/>
          <a:stretch/>
        </p:blipFill>
        <p:spPr>
          <a:xfrm>
            <a:off x="712730" y="5118204"/>
            <a:ext cx="2168235" cy="4235183"/>
          </a:xfrm>
          <a:prstGeom prst="rect">
            <a:avLst/>
          </a:prstGeom>
          <a:ln>
            <a:noFill/>
          </a:ln>
          <a:effectLst>
            <a:outerShdw blurRad="292100" dist="139700" dir="2700000" algn="tl" rotWithShape="0">
              <a:srgbClr val="333333">
                <a:alpha val="65000"/>
              </a:srgbClr>
            </a:outerShdw>
          </a:effectLst>
        </p:spPr>
      </p:pic>
      <p:grpSp>
        <p:nvGrpSpPr>
          <p:cNvPr id="4" name="Gruppieren 3">
            <a:extLst>
              <a:ext uri="{FF2B5EF4-FFF2-40B4-BE49-F238E27FC236}">
                <a16:creationId xmlns:a16="http://schemas.microsoft.com/office/drawing/2014/main" id="{CB2B9313-D26A-46B6-A9C9-E0C7D9D5B237}"/>
              </a:ext>
            </a:extLst>
          </p:cNvPr>
          <p:cNvGrpSpPr/>
          <p:nvPr/>
        </p:nvGrpSpPr>
        <p:grpSpPr>
          <a:xfrm>
            <a:off x="3467317" y="1818013"/>
            <a:ext cx="2790063" cy="2293088"/>
            <a:chOff x="3110618" y="2490434"/>
            <a:chExt cx="3535595" cy="3237669"/>
          </a:xfrm>
        </p:grpSpPr>
        <p:pic>
          <p:nvPicPr>
            <p:cNvPr id="6" name="Grafik 5">
              <a:extLst>
                <a:ext uri="{FF2B5EF4-FFF2-40B4-BE49-F238E27FC236}">
                  <a16:creationId xmlns:a16="http://schemas.microsoft.com/office/drawing/2014/main" id="{DA058555-629F-4FC9-8031-F7D18E940255}"/>
                </a:ext>
              </a:extLst>
            </p:cNvPr>
            <p:cNvPicPr>
              <a:picLocks noChangeAspect="1"/>
            </p:cNvPicPr>
            <p:nvPr/>
          </p:nvPicPr>
          <p:blipFill rotWithShape="1">
            <a:blip r:embed="rId6">
              <a:clrChange>
                <a:clrFrom>
                  <a:srgbClr val="FFFFFF"/>
                </a:clrFrom>
                <a:clrTo>
                  <a:srgbClr val="FFFFFF">
                    <a:alpha val="0"/>
                  </a:srgbClr>
                </a:clrTo>
              </a:clrChange>
            </a:blip>
            <a:srcRect l="12032"/>
            <a:stretch/>
          </p:blipFill>
          <p:spPr>
            <a:xfrm>
              <a:off x="3222702" y="2490434"/>
              <a:ext cx="3423511" cy="3237669"/>
            </a:xfrm>
            <a:prstGeom prst="rect">
              <a:avLst/>
            </a:prstGeom>
          </p:spPr>
        </p:pic>
        <p:sp>
          <p:nvSpPr>
            <p:cNvPr id="3" name="Ellipse 2">
              <a:extLst>
                <a:ext uri="{FF2B5EF4-FFF2-40B4-BE49-F238E27FC236}">
                  <a16:creationId xmlns:a16="http://schemas.microsoft.com/office/drawing/2014/main" id="{64969397-49FE-4F0E-9E09-3D307D8B41CE}"/>
                </a:ext>
              </a:extLst>
            </p:cNvPr>
            <p:cNvSpPr/>
            <p:nvPr/>
          </p:nvSpPr>
          <p:spPr>
            <a:xfrm>
              <a:off x="4007860" y="3352208"/>
              <a:ext cx="384254" cy="235100"/>
            </a:xfrm>
            <a:prstGeom prst="ellipse">
              <a:avLst/>
            </a:prstGeom>
            <a:solidFill>
              <a:srgbClr val="CB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lipse 21">
              <a:extLst>
                <a:ext uri="{FF2B5EF4-FFF2-40B4-BE49-F238E27FC236}">
                  <a16:creationId xmlns:a16="http://schemas.microsoft.com/office/drawing/2014/main" id="{7167B3BD-008F-4099-A02D-9247FE339A6A}"/>
                </a:ext>
              </a:extLst>
            </p:cNvPr>
            <p:cNvSpPr/>
            <p:nvPr/>
          </p:nvSpPr>
          <p:spPr>
            <a:xfrm rot="5400000">
              <a:off x="3632192" y="3687285"/>
              <a:ext cx="577042" cy="174294"/>
            </a:xfrm>
            <a:prstGeom prst="ellipse">
              <a:avLst/>
            </a:prstGeom>
            <a:solidFill>
              <a:srgbClr val="CB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41">
              <a:extLst>
                <a:ext uri="{FF2B5EF4-FFF2-40B4-BE49-F238E27FC236}">
                  <a16:creationId xmlns:a16="http://schemas.microsoft.com/office/drawing/2014/main" id="{141F9875-1A10-4E9A-8F4D-2285611040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3655138" y="3733460"/>
              <a:ext cx="538243" cy="181387"/>
            </a:xfrm>
            <a:prstGeom prst="rect">
              <a:avLst/>
            </a:prstGeom>
          </p:spPr>
        </p:pic>
        <p:sp>
          <p:nvSpPr>
            <p:cNvPr id="26" name="Rectangle 50">
              <a:extLst>
                <a:ext uri="{FF2B5EF4-FFF2-40B4-BE49-F238E27FC236}">
                  <a16:creationId xmlns:a16="http://schemas.microsoft.com/office/drawing/2014/main" id="{AC384F25-5DFE-4818-8FE0-DE0B557C2EA4}"/>
                </a:ext>
              </a:extLst>
            </p:cNvPr>
            <p:cNvSpPr/>
            <p:nvPr/>
          </p:nvSpPr>
          <p:spPr>
            <a:xfrm>
              <a:off x="3110618" y="3211692"/>
              <a:ext cx="1426419" cy="237634"/>
            </a:xfrm>
            <a:prstGeom prst="rect">
              <a:avLst/>
            </a:prstGeom>
            <a:noFill/>
            <a:effectLst>
              <a:glow rad="228600">
                <a:srgbClr val="E1C04E"/>
              </a:glow>
            </a:effectLst>
            <a:scene3d>
              <a:camera prst="isometricOffAxis2Left">
                <a:rot lat="1080000" lon="600000" rev="0"/>
              </a:camera>
              <a:lightRig rig="threePt" dir="t"/>
            </a:scene3d>
            <a:sp3d>
              <a:bevelT/>
              <a:bevelB/>
            </a:sp3d>
          </p:spPr>
          <p:txBody>
            <a:bodyPr wrap="square" lIns="82935" tIns="41468" rIns="82935" bIns="41468">
              <a:spAutoFit/>
            </a:bodyPr>
            <a:lstStyle/>
            <a:p>
              <a:pPr algn="r"/>
              <a:r>
                <a:rPr lang="en-US" sz="1000" b="1" dirty="0">
                  <a:latin typeface="Square721 BT" panose="020B0504020202060204" pitchFamily="34" charset="0"/>
                </a:rPr>
                <a:t>REACH</a:t>
              </a:r>
              <a:endParaRPr lang="en-US" sz="1000" b="1" dirty="0">
                <a:latin typeface="Venus Rising" panose="01000400000000000000" pitchFamily="2" charset="0"/>
              </a:endParaRPr>
            </a:p>
          </p:txBody>
        </p:sp>
      </p:grpSp>
      <p:grpSp>
        <p:nvGrpSpPr>
          <p:cNvPr id="37" name="Group 36">
            <a:extLst>
              <a:ext uri="{FF2B5EF4-FFF2-40B4-BE49-F238E27FC236}">
                <a16:creationId xmlns:a16="http://schemas.microsoft.com/office/drawing/2014/main" id="{0BA3B6FF-0E37-464A-B15C-255E89E953C1}"/>
              </a:ext>
            </a:extLst>
          </p:cNvPr>
          <p:cNvGrpSpPr/>
          <p:nvPr/>
        </p:nvGrpSpPr>
        <p:grpSpPr>
          <a:xfrm>
            <a:off x="0" y="88736"/>
            <a:ext cx="1328525" cy="1469326"/>
            <a:chOff x="-5583" y="0"/>
            <a:chExt cx="1464760" cy="2304000"/>
          </a:xfrm>
          <a:gradFill flip="none" rotWithShape="1">
            <a:gsLst>
              <a:gs pos="0">
                <a:srgbClr val="FF1515">
                  <a:shade val="30000"/>
                  <a:satMod val="115000"/>
                </a:srgbClr>
              </a:gs>
              <a:gs pos="50000">
                <a:srgbClr val="FF1515">
                  <a:shade val="67500"/>
                  <a:satMod val="115000"/>
                </a:srgbClr>
              </a:gs>
              <a:gs pos="100000">
                <a:srgbClr val="FF1515">
                  <a:shade val="100000"/>
                  <a:satMod val="115000"/>
                </a:srgbClr>
              </a:gs>
            </a:gsLst>
            <a:lin ang="0" scaled="1"/>
            <a:tileRect/>
          </a:gradFill>
        </p:grpSpPr>
        <p:sp>
          <p:nvSpPr>
            <p:cNvPr id="38" name="Rectangle 37">
              <a:extLst>
                <a:ext uri="{FF2B5EF4-FFF2-40B4-BE49-F238E27FC236}">
                  <a16:creationId xmlns:a16="http://schemas.microsoft.com/office/drawing/2014/main" id="{055B26F3-3956-4458-9460-4B861764CE3D}"/>
                </a:ext>
              </a:extLst>
            </p:cNvPr>
            <p:cNvSpPr/>
            <p:nvPr/>
          </p:nvSpPr>
          <p:spPr>
            <a:xfrm>
              <a:off x="-5583" y="0"/>
              <a:ext cx="72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ln>
                  <a:solidFill>
                    <a:srgbClr val="CC7900"/>
                  </a:solidFill>
                </a:ln>
                <a:solidFill>
                  <a:srgbClr val="E8B012"/>
                </a:solidFill>
              </a:endParaRPr>
            </a:p>
          </p:txBody>
        </p:sp>
        <p:sp>
          <p:nvSpPr>
            <p:cNvPr id="39" name="Rectangle 38">
              <a:extLst>
                <a:ext uri="{FF2B5EF4-FFF2-40B4-BE49-F238E27FC236}">
                  <a16:creationId xmlns:a16="http://schemas.microsoft.com/office/drawing/2014/main" id="{0D513214-50DA-46D3-ABA1-AE22EEC1661D}"/>
                </a:ext>
              </a:extLst>
            </p:cNvPr>
            <p:cNvSpPr/>
            <p:nvPr/>
          </p:nvSpPr>
          <p:spPr>
            <a:xfrm>
              <a:off x="780235" y="0"/>
              <a:ext cx="36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B64B"/>
                </a:solidFill>
              </a:endParaRPr>
            </a:p>
          </p:txBody>
        </p:sp>
        <p:sp>
          <p:nvSpPr>
            <p:cNvPr id="40" name="Rectangle 39">
              <a:extLst>
                <a:ext uri="{FF2B5EF4-FFF2-40B4-BE49-F238E27FC236}">
                  <a16:creationId xmlns:a16="http://schemas.microsoft.com/office/drawing/2014/main" id="{0921ADC8-ABCD-4EBE-81D6-E5AD5BD94391}"/>
                </a:ext>
              </a:extLst>
            </p:cNvPr>
            <p:cNvSpPr/>
            <p:nvPr/>
          </p:nvSpPr>
          <p:spPr>
            <a:xfrm>
              <a:off x="1208863" y="0"/>
              <a:ext cx="144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41" name="Rectangle 40">
              <a:extLst>
                <a:ext uri="{FF2B5EF4-FFF2-40B4-BE49-F238E27FC236}">
                  <a16:creationId xmlns:a16="http://schemas.microsoft.com/office/drawing/2014/main" id="{915F4F72-3F22-4A2C-9153-1FD4DBB38EF1}"/>
                </a:ext>
              </a:extLst>
            </p:cNvPr>
            <p:cNvSpPr/>
            <p:nvPr/>
          </p:nvSpPr>
          <p:spPr>
            <a:xfrm>
              <a:off x="1423177" y="0"/>
              <a:ext cx="36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grpSp>
    </p:spTree>
    <p:extLst>
      <p:ext uri="{BB962C8B-B14F-4D97-AF65-F5344CB8AC3E}">
        <p14:creationId xmlns:p14="http://schemas.microsoft.com/office/powerpoint/2010/main" val="4152390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 y="9492092"/>
            <a:ext cx="616267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31" name="TextBox 30"/>
          <p:cNvSpPr txBox="1"/>
          <p:nvPr/>
        </p:nvSpPr>
        <p:spPr>
          <a:xfrm>
            <a:off x="2211367" y="9451006"/>
            <a:ext cx="2311338" cy="343620"/>
          </a:xfrm>
          <a:prstGeom prst="rect">
            <a:avLst/>
          </a:prstGeom>
          <a:noFill/>
        </p:spPr>
        <p:txBody>
          <a:bodyPr wrap="none" rtlCol="0">
            <a:spAutoFit/>
          </a:bodyPr>
          <a:lstStyle/>
          <a:p>
            <a:pPr algn="ctr"/>
            <a:r>
              <a:rPr lang="en-US" sz="1633" b="1" dirty="0">
                <a:latin typeface="Square721 BT" panose="020B0504020202060204" pitchFamily="34" charset="0"/>
              </a:rPr>
              <a:t>www.watchwater.de</a:t>
            </a:r>
          </a:p>
        </p:txBody>
      </p:sp>
      <p:sp>
        <p:nvSpPr>
          <p:cNvPr id="32" name="Rectangle 31"/>
          <p:cNvSpPr/>
          <p:nvPr/>
        </p:nvSpPr>
        <p:spPr>
          <a:xfrm>
            <a:off x="3" y="1628964"/>
            <a:ext cx="6858000" cy="653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chemeClr val="tx1"/>
              </a:solidFill>
            </a:endParaRPr>
          </a:p>
        </p:txBody>
      </p:sp>
      <p:sp>
        <p:nvSpPr>
          <p:cNvPr id="34" name="Rectangle 33"/>
          <p:cNvSpPr/>
          <p:nvPr/>
        </p:nvSpPr>
        <p:spPr>
          <a:xfrm>
            <a:off x="6229705" y="6476974"/>
            <a:ext cx="628295" cy="3429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b="1" i="1" dirty="0"/>
          </a:p>
        </p:txBody>
      </p:sp>
      <p:sp>
        <p:nvSpPr>
          <p:cNvPr id="36" name="Rectangle 35"/>
          <p:cNvSpPr/>
          <p:nvPr/>
        </p:nvSpPr>
        <p:spPr>
          <a:xfrm>
            <a:off x="6224530" y="5748646"/>
            <a:ext cx="633471" cy="653034"/>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98" b="1" dirty="0">
                <a:solidFill>
                  <a:schemeClr val="tx1"/>
                </a:solidFill>
                <a:latin typeface="Square721 BT" panose="020B0504020202060204" pitchFamily="34" charset="0"/>
              </a:rPr>
              <a:t>Page</a:t>
            </a:r>
          </a:p>
          <a:p>
            <a:pPr algn="ctr"/>
            <a:r>
              <a:rPr lang="en-US" sz="3265" b="1" dirty="0">
                <a:solidFill>
                  <a:schemeClr val="tx1"/>
                </a:solidFill>
                <a:latin typeface="Square721 BT" panose="020B0504020202060204" pitchFamily="34" charset="0"/>
              </a:rPr>
              <a:t>3</a:t>
            </a:r>
          </a:p>
        </p:txBody>
      </p:sp>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0387" y="263898"/>
            <a:ext cx="2465826" cy="830979"/>
          </a:xfrm>
          <a:prstGeom prst="rect">
            <a:avLst/>
          </a:prstGeom>
        </p:spPr>
      </p:pic>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6753" y="805597"/>
            <a:ext cx="1872643" cy="803573"/>
          </a:xfrm>
          <a:prstGeom prst="rect">
            <a:avLst/>
          </a:prstGeom>
        </p:spPr>
      </p:pic>
      <p:sp>
        <p:nvSpPr>
          <p:cNvPr id="52" name="TextBox 51"/>
          <p:cNvSpPr txBox="1"/>
          <p:nvPr/>
        </p:nvSpPr>
        <p:spPr>
          <a:xfrm>
            <a:off x="4376791" y="1233649"/>
            <a:ext cx="1572097" cy="276999"/>
          </a:xfrm>
          <a:prstGeom prst="rect">
            <a:avLst/>
          </a:prstGeom>
          <a:noFill/>
        </p:spPr>
        <p:txBody>
          <a:bodyPr wrap="none" rtlCol="0">
            <a:spAutoFit/>
          </a:bodyPr>
          <a:lstStyle/>
          <a:p>
            <a:r>
              <a:rPr lang="en-US" sz="1200" i="1" dirty="0">
                <a:latin typeface="Square721 BT" panose="020B0504020202060204" pitchFamily="34" charset="0"/>
              </a:rPr>
              <a:t>We make a difference.</a:t>
            </a:r>
          </a:p>
        </p:txBody>
      </p:sp>
      <p:sp>
        <p:nvSpPr>
          <p:cNvPr id="33" name="Rectangle 50">
            <a:extLst>
              <a:ext uri="{FF2B5EF4-FFF2-40B4-BE49-F238E27FC236}">
                <a16:creationId xmlns:a16="http://schemas.microsoft.com/office/drawing/2014/main" id="{8287BD15-8D84-4372-8A1D-D55CAFF427C4}"/>
              </a:ext>
            </a:extLst>
          </p:cNvPr>
          <p:cNvSpPr/>
          <p:nvPr/>
        </p:nvSpPr>
        <p:spPr>
          <a:xfrm rot="5400000">
            <a:off x="4830960" y="7890331"/>
            <a:ext cx="3429028" cy="576188"/>
          </a:xfrm>
          <a:prstGeom prst="rect">
            <a:avLst/>
          </a:prstGeom>
          <a:noFill/>
          <a:effectLst>
            <a:glow rad="228600">
              <a:srgbClr val="E1C04E"/>
            </a:glow>
          </a:effectLst>
          <a:scene3d>
            <a:camera prst="orthographicFront"/>
            <a:lightRig rig="threePt" dir="t"/>
          </a:scene3d>
          <a:sp3d>
            <a:bevelT/>
            <a:bevelB/>
          </a:sp3d>
        </p:spPr>
        <p:txBody>
          <a:bodyPr wrap="square" lIns="82935" tIns="41468" rIns="82935" bIns="41468">
            <a:spAutoFit/>
          </a:bodyPr>
          <a:lstStyle/>
          <a:p>
            <a:pPr algn="r"/>
            <a:r>
              <a:rPr lang="en-US" sz="3200" b="1" i="1" dirty="0">
                <a:latin typeface="Square721 BT" panose="020B0504020202060204" pitchFamily="34" charset="0"/>
              </a:rPr>
              <a:t>REACH</a:t>
            </a:r>
            <a:endParaRPr lang="en-US" sz="3200" b="1" i="1" dirty="0">
              <a:latin typeface="Venus Rising" panose="01000400000000000000" pitchFamily="2" charset="0"/>
            </a:endParaRPr>
          </a:p>
        </p:txBody>
      </p:sp>
      <p:graphicFrame>
        <p:nvGraphicFramePr>
          <p:cNvPr id="35" name="Tabelle 34">
            <a:extLst>
              <a:ext uri="{FF2B5EF4-FFF2-40B4-BE49-F238E27FC236}">
                <a16:creationId xmlns:a16="http://schemas.microsoft.com/office/drawing/2014/main" id="{070C4F5C-9126-4C17-A594-A9ABFFED6D4E}"/>
              </a:ext>
            </a:extLst>
          </p:cNvPr>
          <p:cNvGraphicFramePr>
            <a:graphicFrameLocks noGrp="1"/>
          </p:cNvGraphicFramePr>
          <p:nvPr>
            <p:extLst>
              <p:ext uri="{D42A27DB-BD31-4B8C-83A1-F6EECF244321}">
                <p14:modId xmlns:p14="http://schemas.microsoft.com/office/powerpoint/2010/main" val="3137665331"/>
              </p:ext>
            </p:extLst>
          </p:nvPr>
        </p:nvGraphicFramePr>
        <p:xfrm>
          <a:off x="245836" y="1794303"/>
          <a:ext cx="5916838" cy="7571607"/>
        </p:xfrm>
        <a:graphic>
          <a:graphicData uri="http://schemas.openxmlformats.org/drawingml/2006/table">
            <a:tbl>
              <a:tblPr firstRow="1" bandRow="1">
                <a:tableStyleId>{8799B23B-EC83-4686-B30A-512413B5E67A}</a:tableStyleId>
              </a:tblPr>
              <a:tblGrid>
                <a:gridCol w="2302555">
                  <a:extLst>
                    <a:ext uri="{9D8B030D-6E8A-4147-A177-3AD203B41FA5}">
                      <a16:colId xmlns:a16="http://schemas.microsoft.com/office/drawing/2014/main" val="1062714883"/>
                    </a:ext>
                  </a:extLst>
                </a:gridCol>
                <a:gridCol w="3614283">
                  <a:extLst>
                    <a:ext uri="{9D8B030D-6E8A-4147-A177-3AD203B41FA5}">
                      <a16:colId xmlns:a16="http://schemas.microsoft.com/office/drawing/2014/main" val="2339065990"/>
                    </a:ext>
                  </a:extLst>
                </a:gridCol>
              </a:tblGrid>
              <a:tr h="278366">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1" dirty="0"/>
                        <a:t>Specifications (Cont.)  </a:t>
                      </a:r>
                    </a:p>
                  </a:txBody>
                  <a:tcPr/>
                </a:tc>
                <a:tc hMerge="1">
                  <a:txBody>
                    <a:bodyPr/>
                    <a:lstStyle/>
                    <a:p>
                      <a:endParaRPr lang="en-US" sz="1050" dirty="0"/>
                    </a:p>
                  </a:txBody>
                  <a:tcPr/>
                </a:tc>
                <a:extLst>
                  <a:ext uri="{0D108BD9-81ED-4DB2-BD59-A6C34878D82A}">
                    <a16:rowId xmlns:a16="http://schemas.microsoft.com/office/drawing/2014/main" val="1836071678"/>
                  </a:ext>
                </a:extLst>
              </a:tr>
              <a:tr h="2319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t>Maximum stroke length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t>0.05’’ (1.25 mm)</a:t>
                      </a:r>
                    </a:p>
                  </a:txBody>
                  <a:tcPr/>
                </a:tc>
                <a:extLst>
                  <a:ext uri="{0D108BD9-81ED-4DB2-BD59-A6C34878D82A}">
                    <a16:rowId xmlns:a16="http://schemas.microsoft.com/office/drawing/2014/main" val="1410306148"/>
                  </a:ext>
                </a:extLst>
              </a:tr>
              <a:tr h="510338">
                <a:tc>
                  <a:txBody>
                    <a:bodyPr/>
                    <a:lstStyle/>
                    <a:p>
                      <a:r>
                        <a:rPr lang="en-US" sz="900" dirty="0"/>
                        <a:t>Materials of construction</a:t>
                      </a:r>
                    </a:p>
                    <a:p>
                      <a:r>
                        <a:rPr lang="en-US" sz="900" dirty="0"/>
                        <a:t>Housing</a:t>
                      </a:r>
                    </a:p>
                    <a:p>
                      <a:r>
                        <a:rPr lang="en-US" sz="900" dirty="0"/>
                        <a:t>Diaphragm</a:t>
                      </a:r>
                    </a:p>
                  </a:txBody>
                  <a:tcPr/>
                </a:tc>
                <a:tc>
                  <a:txBody>
                    <a:bodyPr/>
                    <a:lstStyle/>
                    <a:p>
                      <a:endParaRPr lang="en-US" sz="900" dirty="0"/>
                    </a:p>
                    <a:p>
                      <a:r>
                        <a:rPr lang="en-US" sz="900" dirty="0"/>
                        <a:t>Fiberglass reinforced PPE</a:t>
                      </a:r>
                    </a:p>
                    <a:p>
                      <a:r>
                        <a:rPr lang="en-US" sz="900" dirty="0"/>
                        <a:t>PTFE-faced EPDM with plastic core</a:t>
                      </a:r>
                    </a:p>
                  </a:txBody>
                  <a:tcPr/>
                </a:tc>
                <a:extLst>
                  <a:ext uri="{0D108BD9-81ED-4DB2-BD59-A6C34878D82A}">
                    <a16:rowId xmlns:a16="http://schemas.microsoft.com/office/drawing/2014/main" val="1064101625"/>
                  </a:ext>
                </a:extLst>
              </a:tr>
              <a:tr h="231972">
                <a:tc>
                  <a:txBody>
                    <a:bodyPr/>
                    <a:lstStyle/>
                    <a:p>
                      <a:r>
                        <a:rPr lang="en-US" sz="900" dirty="0"/>
                        <a:t>Liquid end options </a:t>
                      </a:r>
                    </a:p>
                  </a:txBody>
                  <a:tcPr/>
                </a:tc>
                <a:tc>
                  <a:txBody>
                    <a:bodyPr/>
                    <a:lstStyle/>
                    <a:p>
                      <a:r>
                        <a:rPr lang="en-US" sz="900" dirty="0"/>
                        <a:t>PVDF</a:t>
                      </a:r>
                    </a:p>
                  </a:txBody>
                  <a:tcPr/>
                </a:tc>
                <a:extLst>
                  <a:ext uri="{0D108BD9-81ED-4DB2-BD59-A6C34878D82A}">
                    <a16:rowId xmlns:a16="http://schemas.microsoft.com/office/drawing/2014/main" val="759534206"/>
                  </a:ext>
                </a:extLst>
              </a:tr>
              <a:tr h="231972">
                <a:tc>
                  <a:txBody>
                    <a:bodyPr/>
                    <a:lstStyle/>
                    <a:p>
                      <a:r>
                        <a:rPr lang="en-US" sz="900" dirty="0"/>
                        <a:t>Enclosure rating</a:t>
                      </a:r>
                    </a:p>
                  </a:txBody>
                  <a:tcPr/>
                </a:tc>
                <a:tc>
                  <a:txBody>
                    <a:bodyPr/>
                    <a:lstStyle/>
                    <a:p>
                      <a:r>
                        <a:rPr lang="en-US" sz="900" dirty="0"/>
                        <a:t>IP 65</a:t>
                      </a:r>
                    </a:p>
                  </a:txBody>
                  <a:tcPr/>
                </a:tc>
                <a:extLst>
                  <a:ext uri="{0D108BD9-81ED-4DB2-BD59-A6C34878D82A}">
                    <a16:rowId xmlns:a16="http://schemas.microsoft.com/office/drawing/2014/main" val="1181475998"/>
                  </a:ext>
                </a:extLst>
              </a:tr>
              <a:tr h="231972">
                <a:tc>
                  <a:txBody>
                    <a:bodyPr/>
                    <a:lstStyle/>
                    <a:p>
                      <a:r>
                        <a:rPr lang="en-US" sz="900" dirty="0"/>
                        <a:t>Motor insulation class</a:t>
                      </a:r>
                    </a:p>
                  </a:txBody>
                  <a:tcPr/>
                </a:tc>
                <a:tc>
                  <a:txBody>
                    <a:bodyPr/>
                    <a:lstStyle/>
                    <a:p>
                      <a:r>
                        <a:rPr lang="en-US" sz="900" dirty="0"/>
                        <a:t>F</a:t>
                      </a:r>
                    </a:p>
                  </a:txBody>
                  <a:tcPr/>
                </a:tc>
                <a:extLst>
                  <a:ext uri="{0D108BD9-81ED-4DB2-BD59-A6C34878D82A}">
                    <a16:rowId xmlns:a16="http://schemas.microsoft.com/office/drawing/2014/main" val="1167395813"/>
                  </a:ext>
                </a:extLst>
              </a:tr>
              <a:tr h="283028">
                <a:tc>
                  <a:txBody>
                    <a:bodyPr/>
                    <a:lstStyle/>
                    <a:p>
                      <a:r>
                        <a:rPr lang="en-US" sz="900" dirty="0"/>
                        <a:t>Power supply</a:t>
                      </a:r>
                    </a:p>
                  </a:txBody>
                  <a:tcPr/>
                </a:tc>
                <a:tc>
                  <a:txBody>
                    <a:bodyPr/>
                    <a:lstStyle/>
                    <a:p>
                      <a:r>
                        <a:rPr lang="en-US" sz="900" dirty="0"/>
                        <a:t>100-230 VAC, 1 phase, 50/60 Hz, +/- 10%&lt; 12-24 VDC or 24VDC (x/-10%)</a:t>
                      </a:r>
                    </a:p>
                  </a:txBody>
                  <a:tcPr/>
                </a:tc>
                <a:extLst>
                  <a:ext uri="{0D108BD9-81ED-4DB2-BD59-A6C34878D82A}">
                    <a16:rowId xmlns:a16="http://schemas.microsoft.com/office/drawing/2014/main" val="3382237127"/>
                  </a:ext>
                </a:extLst>
              </a:tr>
              <a:tr h="231972">
                <a:tc>
                  <a:txBody>
                    <a:bodyPr/>
                    <a:lstStyle/>
                    <a:p>
                      <a:r>
                        <a:rPr lang="en-US" sz="900" dirty="0"/>
                        <a:t>Check valves</a:t>
                      </a:r>
                    </a:p>
                  </a:txBody>
                  <a:tcPr/>
                </a:tc>
                <a:tc>
                  <a:txBody>
                    <a:bodyPr/>
                    <a:lstStyle/>
                    <a:p>
                      <a:r>
                        <a:rPr lang="en-US" sz="900" dirty="0"/>
                        <a:t>Double ball </a:t>
                      </a:r>
                    </a:p>
                  </a:txBody>
                  <a:tcPr/>
                </a:tc>
                <a:extLst>
                  <a:ext uri="{0D108BD9-81ED-4DB2-BD59-A6C34878D82A}">
                    <a16:rowId xmlns:a16="http://schemas.microsoft.com/office/drawing/2014/main" val="610021845"/>
                  </a:ext>
                </a:extLst>
              </a:tr>
              <a:tr h="371155">
                <a:tc>
                  <a:txBody>
                    <a:bodyPr/>
                    <a:lstStyle/>
                    <a:p>
                      <a:r>
                        <a:rPr lang="en-US" sz="900" dirty="0"/>
                        <a:t>Metering repeatability</a:t>
                      </a:r>
                    </a:p>
                  </a:txBody>
                  <a:tcPr/>
                </a:tc>
                <a:tc>
                  <a:txBody>
                    <a:bodyPr/>
                    <a:lstStyle/>
                    <a:p>
                      <a:r>
                        <a:rPr lang="en-US" sz="900" dirty="0"/>
                        <a:t>When used according to operating instructions, +- 2% under constant conditions and at minimum 30% stroke length</a:t>
                      </a:r>
                    </a:p>
                  </a:txBody>
                  <a:tcPr/>
                </a:tc>
                <a:extLst>
                  <a:ext uri="{0D108BD9-81ED-4DB2-BD59-A6C34878D82A}">
                    <a16:rowId xmlns:a16="http://schemas.microsoft.com/office/drawing/2014/main" val="1980615049"/>
                  </a:ext>
                </a:extLst>
              </a:tr>
              <a:tr h="231972">
                <a:tc>
                  <a:txBody>
                    <a:bodyPr/>
                    <a:lstStyle/>
                    <a:p>
                      <a:r>
                        <a:rPr lang="en-US" sz="900" dirty="0"/>
                        <a:t>Power cord</a:t>
                      </a:r>
                    </a:p>
                  </a:txBody>
                  <a:tcPr/>
                </a:tc>
                <a:tc>
                  <a:txBody>
                    <a:bodyPr/>
                    <a:lstStyle/>
                    <a:p>
                      <a:r>
                        <a:rPr lang="en-US" sz="900" dirty="0"/>
                        <a:t>6 </a:t>
                      </a:r>
                      <a:r>
                        <a:rPr lang="en-US" sz="900" dirty="0" err="1"/>
                        <a:t>ft</a:t>
                      </a:r>
                      <a:r>
                        <a:rPr lang="en-US" sz="900" dirty="0"/>
                        <a:t> (2 m)</a:t>
                      </a:r>
                    </a:p>
                  </a:txBody>
                  <a:tcPr/>
                </a:tc>
                <a:extLst>
                  <a:ext uri="{0D108BD9-81ED-4DB2-BD59-A6C34878D82A}">
                    <a16:rowId xmlns:a16="http://schemas.microsoft.com/office/drawing/2014/main" val="1085307962"/>
                  </a:ext>
                </a:extLst>
              </a:tr>
              <a:tr h="231972">
                <a:tc>
                  <a:txBody>
                    <a:bodyPr/>
                    <a:lstStyle/>
                    <a:p>
                      <a:r>
                        <a:rPr lang="en-US" sz="900" dirty="0"/>
                        <a:t>Relay cable (optional)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t>6 </a:t>
                      </a:r>
                      <a:r>
                        <a:rPr lang="en-US" sz="900" dirty="0" err="1"/>
                        <a:t>ft</a:t>
                      </a:r>
                      <a:r>
                        <a:rPr lang="en-US" sz="900" dirty="0"/>
                        <a:t> (2 m)</a:t>
                      </a:r>
                    </a:p>
                  </a:txBody>
                  <a:tcPr/>
                </a:tc>
                <a:extLst>
                  <a:ext uri="{0D108BD9-81ED-4DB2-BD59-A6C34878D82A}">
                    <a16:rowId xmlns:a16="http://schemas.microsoft.com/office/drawing/2014/main" val="4137826278"/>
                  </a:ext>
                </a:extLst>
              </a:tr>
              <a:tr h="371155">
                <a:tc>
                  <a:txBody>
                    <a:bodyPr/>
                    <a:lstStyle/>
                    <a:p>
                      <a:r>
                        <a:rPr lang="en-US" sz="900" dirty="0"/>
                        <a:t>Relay load </a:t>
                      </a:r>
                    </a:p>
                    <a:p>
                      <a:r>
                        <a:rPr lang="en-US" sz="900" dirty="0"/>
                        <a:t>Fault relay  only (options 1&amp;3)</a:t>
                      </a:r>
                    </a:p>
                  </a:txBody>
                  <a:tcPr/>
                </a:tc>
                <a:tc>
                  <a:txBody>
                    <a:bodyPr/>
                    <a:lstStyle/>
                    <a:p>
                      <a:r>
                        <a:rPr lang="en-US" sz="900" dirty="0"/>
                        <a:t>Contact load: 250VAC, 2 A, 50/60 Hz</a:t>
                      </a:r>
                    </a:p>
                    <a:p>
                      <a:r>
                        <a:rPr lang="en-US" sz="900" dirty="0"/>
                        <a:t>Operating life: &gt; 200,000 switch functions</a:t>
                      </a:r>
                    </a:p>
                  </a:txBody>
                  <a:tcPr/>
                </a:tc>
                <a:extLst>
                  <a:ext uri="{0D108BD9-81ED-4DB2-BD59-A6C34878D82A}">
                    <a16:rowId xmlns:a16="http://schemas.microsoft.com/office/drawing/2014/main" val="1137753095"/>
                  </a:ext>
                </a:extLst>
              </a:tr>
              <a:tr h="371155">
                <a:tc>
                  <a:txBody>
                    <a:bodyPr/>
                    <a:lstStyle/>
                    <a:p>
                      <a:r>
                        <a:rPr lang="en-US" sz="900" dirty="0"/>
                        <a:t>Fault and pacing relay (options 4&amp;5)</a:t>
                      </a:r>
                    </a:p>
                  </a:txBody>
                  <a:tcPr/>
                </a:tc>
                <a:tc>
                  <a:txBody>
                    <a:bodyPr/>
                    <a:lstStyle/>
                    <a:p>
                      <a:r>
                        <a:rPr lang="en-US" sz="900" dirty="0"/>
                        <a:t>Contact load: 250VAC, 2 A, 50/60 Hz</a:t>
                      </a:r>
                    </a:p>
                    <a:p>
                      <a:r>
                        <a:rPr lang="en-US" sz="900" dirty="0"/>
                        <a:t>Operating life: &gt; 200,000 switch functions</a:t>
                      </a:r>
                    </a:p>
                  </a:txBody>
                  <a:tcPr/>
                </a:tc>
                <a:extLst>
                  <a:ext uri="{0D108BD9-81ED-4DB2-BD59-A6C34878D82A}">
                    <a16:rowId xmlns:a16="http://schemas.microsoft.com/office/drawing/2014/main" val="3534851433"/>
                  </a:ext>
                </a:extLst>
              </a:tr>
              <a:tr h="231972">
                <a:tc>
                  <a:txBody>
                    <a:bodyPr/>
                    <a:lstStyle/>
                    <a:p>
                      <a:r>
                        <a:rPr lang="en-US" sz="900" dirty="0"/>
                        <a:t>Ambient temperature range</a:t>
                      </a:r>
                    </a:p>
                  </a:txBody>
                  <a:tcPr/>
                </a:tc>
                <a:tc>
                  <a:txBody>
                    <a:bodyPr/>
                    <a:lstStyle/>
                    <a:p>
                      <a:r>
                        <a:rPr lang="en-US" sz="900" dirty="0"/>
                        <a:t>14°F (-10°C) to 113°F (45°C) </a:t>
                      </a:r>
                    </a:p>
                  </a:txBody>
                  <a:tcPr/>
                </a:tc>
                <a:extLst>
                  <a:ext uri="{0D108BD9-81ED-4DB2-BD59-A6C34878D82A}">
                    <a16:rowId xmlns:a16="http://schemas.microsoft.com/office/drawing/2014/main" val="2358510226"/>
                  </a:ext>
                </a:extLst>
              </a:tr>
              <a:tr h="510338">
                <a:tc>
                  <a:txBody>
                    <a:bodyPr/>
                    <a:lstStyle/>
                    <a:p>
                      <a:r>
                        <a:rPr lang="en-US" sz="900" dirty="0"/>
                        <a:t>Max. fluid operating temperatures</a:t>
                      </a:r>
                    </a:p>
                  </a:txBody>
                  <a:tcPr/>
                </a:tc>
                <a:tc>
                  <a:txBody>
                    <a:bodyPr/>
                    <a:lstStyle/>
                    <a:p>
                      <a:r>
                        <a:rPr lang="en-US" sz="900" dirty="0"/>
                        <a:t>Material: PVDF </a:t>
                      </a:r>
                    </a:p>
                    <a:p>
                      <a:r>
                        <a:rPr lang="en-US" sz="900" dirty="0"/>
                        <a:t>Constant: 149°F (65°C) </a:t>
                      </a:r>
                    </a:p>
                    <a:p>
                      <a:r>
                        <a:rPr lang="en-US" sz="900" dirty="0"/>
                        <a:t>Short Time: 212°F (100°C)</a:t>
                      </a:r>
                    </a:p>
                  </a:txBody>
                  <a:tcPr/>
                </a:tc>
                <a:extLst>
                  <a:ext uri="{0D108BD9-81ED-4DB2-BD59-A6C34878D82A}">
                    <a16:rowId xmlns:a16="http://schemas.microsoft.com/office/drawing/2014/main" val="3435600284"/>
                  </a:ext>
                </a:extLst>
              </a:tr>
              <a:tr h="510338">
                <a:tc>
                  <a:txBody>
                    <a:bodyPr/>
                    <a:lstStyle/>
                    <a:p>
                      <a:r>
                        <a:rPr lang="en-US" sz="900" dirty="0"/>
                        <a:t>Average power drain at maximum stroking rate (Watts) / current drain at pump stroke (Amps)</a:t>
                      </a:r>
                    </a:p>
                  </a:txBody>
                  <a:tcPr/>
                </a:tc>
                <a:tc>
                  <a:txBody>
                    <a:bodyPr/>
                    <a:lstStyle/>
                    <a:p>
                      <a:r>
                        <a:rPr lang="en-US" sz="900" dirty="0"/>
                        <a:t>17W / 0.7 A or 15 A (peak current for approx. 1 </a:t>
                      </a:r>
                      <a:r>
                        <a:rPr lang="en-US" sz="900" dirty="0" err="1"/>
                        <a:t>ɥs</a:t>
                      </a:r>
                      <a:r>
                        <a:rPr lang="en-US" sz="900" dirty="0"/>
                        <a:t>)</a:t>
                      </a:r>
                    </a:p>
                  </a:txBody>
                  <a:tcPr/>
                </a:tc>
                <a:extLst>
                  <a:ext uri="{0D108BD9-81ED-4DB2-BD59-A6C34878D82A}">
                    <a16:rowId xmlns:a16="http://schemas.microsoft.com/office/drawing/2014/main" val="141166089"/>
                  </a:ext>
                </a:extLst>
              </a:tr>
              <a:tr h="231972">
                <a:tc>
                  <a:txBody>
                    <a:bodyPr/>
                    <a:lstStyle/>
                    <a:p>
                      <a:r>
                        <a:rPr lang="en-US" sz="900" dirty="0"/>
                        <a:t>Service factor</a:t>
                      </a:r>
                    </a:p>
                  </a:txBody>
                  <a:tcPr/>
                </a:tc>
                <a:tc>
                  <a:txBody>
                    <a:bodyPr/>
                    <a:lstStyle/>
                    <a:p>
                      <a:r>
                        <a:rPr lang="en-US" sz="900" dirty="0"/>
                        <a:t>1.15</a:t>
                      </a:r>
                    </a:p>
                  </a:txBody>
                  <a:tcPr/>
                </a:tc>
                <a:extLst>
                  <a:ext uri="{0D108BD9-81ED-4DB2-BD59-A6C34878D82A}">
                    <a16:rowId xmlns:a16="http://schemas.microsoft.com/office/drawing/2014/main" val="792948132"/>
                  </a:ext>
                </a:extLst>
              </a:tr>
              <a:tr h="283028">
                <a:tc>
                  <a:txBody>
                    <a:bodyPr/>
                    <a:lstStyle/>
                    <a:p>
                      <a:r>
                        <a:rPr lang="en-US" sz="900" dirty="0"/>
                        <a:t>Warranty</a:t>
                      </a:r>
                    </a:p>
                  </a:txBody>
                  <a:tcPr/>
                </a:tc>
                <a:tc>
                  <a:txBody>
                    <a:bodyPr/>
                    <a:lstStyle/>
                    <a:p>
                      <a:r>
                        <a:rPr lang="en-US" sz="900" dirty="0"/>
                        <a:t>2 years on drive, 1 year on liquid end (extended warranties available </a:t>
                      </a:r>
                    </a:p>
                  </a:txBody>
                  <a:tcPr/>
                </a:tc>
                <a:extLst>
                  <a:ext uri="{0D108BD9-81ED-4DB2-BD59-A6C34878D82A}">
                    <a16:rowId xmlns:a16="http://schemas.microsoft.com/office/drawing/2014/main" val="1170260520"/>
                  </a:ext>
                </a:extLst>
              </a:tr>
              <a:tr h="231972">
                <a:tc>
                  <a:txBody>
                    <a:bodyPr/>
                    <a:lstStyle/>
                    <a:p>
                      <a:r>
                        <a:rPr lang="en-US" sz="900" dirty="0"/>
                        <a:t>Valve threads</a:t>
                      </a:r>
                    </a:p>
                  </a:txBody>
                  <a:tcPr/>
                </a:tc>
                <a:tc>
                  <a:txBody>
                    <a:bodyPr/>
                    <a:lstStyle/>
                    <a:p>
                      <a:r>
                        <a:rPr lang="en-US" sz="900" dirty="0"/>
                        <a:t>Metric thread for PVT. ½’’ MNPT connections are available</a:t>
                      </a:r>
                    </a:p>
                  </a:txBody>
                  <a:tcPr/>
                </a:tc>
                <a:extLst>
                  <a:ext uri="{0D108BD9-81ED-4DB2-BD59-A6C34878D82A}">
                    <a16:rowId xmlns:a16="http://schemas.microsoft.com/office/drawing/2014/main" val="3181948589"/>
                  </a:ext>
                </a:extLst>
              </a:tr>
              <a:tr h="231972">
                <a:tc>
                  <a:txBody>
                    <a:bodyPr/>
                    <a:lstStyle/>
                    <a:p>
                      <a:r>
                        <a:rPr lang="en-US" sz="900" dirty="0"/>
                        <a:t>Max. solids size in fluid</a:t>
                      </a:r>
                    </a:p>
                  </a:txBody>
                  <a:tcPr/>
                </a:tc>
                <a:tc>
                  <a:txBody>
                    <a:bodyPr/>
                    <a:lstStyle/>
                    <a:p>
                      <a:r>
                        <a:rPr lang="en-US" sz="900" dirty="0"/>
                        <a:t>Pumps with ¼’’ valves: 15ɥ - Pumps with ½’’ valves: 50ɥ</a:t>
                      </a:r>
                    </a:p>
                  </a:txBody>
                  <a:tcPr/>
                </a:tc>
                <a:extLst>
                  <a:ext uri="{0D108BD9-81ED-4DB2-BD59-A6C34878D82A}">
                    <a16:rowId xmlns:a16="http://schemas.microsoft.com/office/drawing/2014/main" val="1124491099"/>
                  </a:ext>
                </a:extLst>
              </a:tr>
              <a:tr h="649521">
                <a:tc>
                  <a:txBody>
                    <a:bodyPr/>
                    <a:lstStyle/>
                    <a:p>
                      <a:r>
                        <a:rPr lang="en-US" sz="900" dirty="0"/>
                        <a:t>Controlling contact (pulse)</a:t>
                      </a:r>
                    </a:p>
                  </a:txBody>
                  <a:tcPr/>
                </a:tc>
                <a:tc>
                  <a:txBody>
                    <a:bodyPr/>
                    <a:lstStyle/>
                    <a:p>
                      <a:r>
                        <a:rPr lang="en-US" sz="900" dirty="0"/>
                        <a:t>With voltage free contact, or with semiconductor sink logic control (NPN(, not source logic (PNP). With a residual voltage of  &lt;700 mV, the contact load is approximately 0.5 mA at + 5VDC. Pump ignores contacts exceeding maximum input rate </a:t>
                      </a:r>
                    </a:p>
                  </a:txBody>
                  <a:tcPr/>
                </a:tc>
                <a:extLst>
                  <a:ext uri="{0D108BD9-81ED-4DB2-BD59-A6C34878D82A}">
                    <a16:rowId xmlns:a16="http://schemas.microsoft.com/office/drawing/2014/main" val="3081193454"/>
                  </a:ext>
                </a:extLst>
              </a:tr>
              <a:tr h="231972">
                <a:tc>
                  <a:txBody>
                    <a:bodyPr/>
                    <a:lstStyle/>
                    <a:p>
                      <a:r>
                        <a:rPr lang="en-US" sz="900" dirty="0"/>
                        <a:t>Necessary contact duration</a:t>
                      </a:r>
                    </a:p>
                  </a:txBody>
                  <a:tcPr/>
                </a:tc>
                <a:tc>
                  <a:txBody>
                    <a:bodyPr/>
                    <a:lstStyle/>
                    <a:p>
                      <a:r>
                        <a:rPr lang="en-US" sz="900" dirty="0"/>
                        <a:t>20ɥs</a:t>
                      </a:r>
                    </a:p>
                  </a:txBody>
                  <a:tcPr/>
                </a:tc>
                <a:extLst>
                  <a:ext uri="{0D108BD9-81ED-4DB2-BD59-A6C34878D82A}">
                    <a16:rowId xmlns:a16="http://schemas.microsoft.com/office/drawing/2014/main" val="848888820"/>
                  </a:ext>
                </a:extLst>
              </a:tr>
              <a:tr h="649521">
                <a:tc>
                  <a:txBody>
                    <a:bodyPr/>
                    <a:lstStyle/>
                    <a:p>
                      <a:r>
                        <a:rPr lang="en-US" sz="900" dirty="0"/>
                        <a:t>Recommend Viscosity </a:t>
                      </a:r>
                    </a:p>
                  </a:txBody>
                  <a:tcPr/>
                </a:tc>
                <a:tc>
                  <a:txBody>
                    <a:bodyPr/>
                    <a:lstStyle/>
                    <a:p>
                      <a:r>
                        <a:rPr lang="en-US" sz="900" dirty="0"/>
                        <a:t>max. 200 </a:t>
                      </a:r>
                      <a:r>
                        <a:rPr lang="en-US" sz="900" dirty="0" err="1"/>
                        <a:t>cPs</a:t>
                      </a:r>
                      <a:r>
                        <a:rPr lang="en-US" sz="900" dirty="0"/>
                        <a:t> for standard liquid end</a:t>
                      </a:r>
                    </a:p>
                    <a:p>
                      <a:r>
                        <a:rPr lang="en-US" sz="900" dirty="0"/>
                        <a:t>max. 500 </a:t>
                      </a:r>
                      <a:r>
                        <a:rPr lang="en-US" sz="900" dirty="0" err="1"/>
                        <a:t>cPs</a:t>
                      </a:r>
                      <a:r>
                        <a:rPr lang="en-US" sz="900" dirty="0"/>
                        <a:t> for valve with springs</a:t>
                      </a:r>
                    </a:p>
                    <a:p>
                      <a:r>
                        <a:rPr lang="en-US" sz="900" dirty="0"/>
                        <a:t>max. 50 </a:t>
                      </a:r>
                      <a:r>
                        <a:rPr lang="en-US" sz="900" dirty="0" err="1"/>
                        <a:t>cPs</a:t>
                      </a:r>
                      <a:r>
                        <a:rPr lang="en-US" sz="900" dirty="0"/>
                        <a:t> for auto-degassing metering pumps</a:t>
                      </a:r>
                    </a:p>
                    <a:p>
                      <a:r>
                        <a:rPr lang="en-US" sz="900" dirty="0"/>
                        <a:t>max. 3000 </a:t>
                      </a:r>
                      <a:r>
                        <a:rPr lang="en-US" sz="900" dirty="0" err="1"/>
                        <a:t>cPs</a:t>
                      </a:r>
                      <a:r>
                        <a:rPr lang="en-US" sz="900" dirty="0"/>
                        <a:t> for high viscosity</a:t>
                      </a:r>
                    </a:p>
                  </a:txBody>
                  <a:tcPr/>
                </a:tc>
                <a:extLst>
                  <a:ext uri="{0D108BD9-81ED-4DB2-BD59-A6C34878D82A}">
                    <a16:rowId xmlns:a16="http://schemas.microsoft.com/office/drawing/2014/main" val="1609171907"/>
                  </a:ext>
                </a:extLst>
              </a:tr>
            </a:tbl>
          </a:graphicData>
        </a:graphic>
      </p:graphicFrame>
      <p:grpSp>
        <p:nvGrpSpPr>
          <p:cNvPr id="17" name="Group 36">
            <a:extLst>
              <a:ext uri="{FF2B5EF4-FFF2-40B4-BE49-F238E27FC236}">
                <a16:creationId xmlns:a16="http://schemas.microsoft.com/office/drawing/2014/main" id="{45D1800C-8595-4B60-9C2E-84804AFACD9A}"/>
              </a:ext>
            </a:extLst>
          </p:cNvPr>
          <p:cNvGrpSpPr/>
          <p:nvPr/>
        </p:nvGrpSpPr>
        <p:grpSpPr>
          <a:xfrm>
            <a:off x="0" y="88736"/>
            <a:ext cx="1328525" cy="1469326"/>
            <a:chOff x="-5583" y="0"/>
            <a:chExt cx="1464760" cy="2304000"/>
          </a:xfrm>
          <a:gradFill flip="none" rotWithShape="1">
            <a:gsLst>
              <a:gs pos="0">
                <a:srgbClr val="FF1515">
                  <a:shade val="30000"/>
                  <a:satMod val="115000"/>
                </a:srgbClr>
              </a:gs>
              <a:gs pos="50000">
                <a:srgbClr val="FF1515">
                  <a:shade val="67500"/>
                  <a:satMod val="115000"/>
                </a:srgbClr>
              </a:gs>
              <a:gs pos="100000">
                <a:srgbClr val="FF1515">
                  <a:shade val="100000"/>
                  <a:satMod val="115000"/>
                </a:srgbClr>
              </a:gs>
            </a:gsLst>
            <a:lin ang="0" scaled="1"/>
            <a:tileRect/>
          </a:gradFill>
        </p:grpSpPr>
        <p:sp>
          <p:nvSpPr>
            <p:cNvPr id="18" name="Rectangle 37">
              <a:extLst>
                <a:ext uri="{FF2B5EF4-FFF2-40B4-BE49-F238E27FC236}">
                  <a16:creationId xmlns:a16="http://schemas.microsoft.com/office/drawing/2014/main" id="{745AD3B7-210F-4508-B584-DD8D9048A78A}"/>
                </a:ext>
              </a:extLst>
            </p:cNvPr>
            <p:cNvSpPr/>
            <p:nvPr/>
          </p:nvSpPr>
          <p:spPr>
            <a:xfrm>
              <a:off x="-5583" y="0"/>
              <a:ext cx="72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ln>
                  <a:solidFill>
                    <a:srgbClr val="CC7900"/>
                  </a:solidFill>
                </a:ln>
                <a:solidFill>
                  <a:srgbClr val="E8B012"/>
                </a:solidFill>
              </a:endParaRPr>
            </a:p>
          </p:txBody>
        </p:sp>
        <p:sp>
          <p:nvSpPr>
            <p:cNvPr id="19" name="Rectangle 38">
              <a:extLst>
                <a:ext uri="{FF2B5EF4-FFF2-40B4-BE49-F238E27FC236}">
                  <a16:creationId xmlns:a16="http://schemas.microsoft.com/office/drawing/2014/main" id="{40F9EDA1-EF48-44DD-ADB1-D73E1FAE11AB}"/>
                </a:ext>
              </a:extLst>
            </p:cNvPr>
            <p:cNvSpPr/>
            <p:nvPr/>
          </p:nvSpPr>
          <p:spPr>
            <a:xfrm>
              <a:off x="780235" y="0"/>
              <a:ext cx="36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B64B"/>
                </a:solidFill>
              </a:endParaRPr>
            </a:p>
          </p:txBody>
        </p:sp>
        <p:sp>
          <p:nvSpPr>
            <p:cNvPr id="20" name="Rectangle 39">
              <a:extLst>
                <a:ext uri="{FF2B5EF4-FFF2-40B4-BE49-F238E27FC236}">
                  <a16:creationId xmlns:a16="http://schemas.microsoft.com/office/drawing/2014/main" id="{EB7BE2ED-CC11-47C7-952B-8BEF22EE32B9}"/>
                </a:ext>
              </a:extLst>
            </p:cNvPr>
            <p:cNvSpPr/>
            <p:nvPr/>
          </p:nvSpPr>
          <p:spPr>
            <a:xfrm>
              <a:off x="1208863" y="0"/>
              <a:ext cx="144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21" name="Rectangle 40">
              <a:extLst>
                <a:ext uri="{FF2B5EF4-FFF2-40B4-BE49-F238E27FC236}">
                  <a16:creationId xmlns:a16="http://schemas.microsoft.com/office/drawing/2014/main" id="{2FF61B9F-ED74-4727-A974-A67126541684}"/>
                </a:ext>
              </a:extLst>
            </p:cNvPr>
            <p:cNvSpPr/>
            <p:nvPr/>
          </p:nvSpPr>
          <p:spPr>
            <a:xfrm>
              <a:off x="1423177" y="0"/>
              <a:ext cx="36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grpSp>
    </p:spTree>
    <p:extLst>
      <p:ext uri="{BB962C8B-B14F-4D97-AF65-F5344CB8AC3E}">
        <p14:creationId xmlns:p14="http://schemas.microsoft.com/office/powerpoint/2010/main" val="2375953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 y="9492092"/>
            <a:ext cx="616267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31" name="TextBox 30"/>
          <p:cNvSpPr txBox="1"/>
          <p:nvPr/>
        </p:nvSpPr>
        <p:spPr>
          <a:xfrm>
            <a:off x="2211367" y="9451006"/>
            <a:ext cx="2311338" cy="343620"/>
          </a:xfrm>
          <a:prstGeom prst="rect">
            <a:avLst/>
          </a:prstGeom>
          <a:noFill/>
        </p:spPr>
        <p:txBody>
          <a:bodyPr wrap="none" rtlCol="0">
            <a:spAutoFit/>
          </a:bodyPr>
          <a:lstStyle/>
          <a:p>
            <a:pPr algn="ctr"/>
            <a:r>
              <a:rPr lang="en-US" sz="1633" b="1" dirty="0">
                <a:latin typeface="Square721 BT" panose="020B0504020202060204" pitchFamily="34" charset="0"/>
              </a:rPr>
              <a:t>www.watchwater.de</a:t>
            </a:r>
          </a:p>
        </p:txBody>
      </p:sp>
      <p:sp>
        <p:nvSpPr>
          <p:cNvPr id="32" name="Rectangle 31"/>
          <p:cNvSpPr/>
          <p:nvPr/>
        </p:nvSpPr>
        <p:spPr>
          <a:xfrm>
            <a:off x="3" y="1628964"/>
            <a:ext cx="6858000" cy="653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chemeClr val="tx1"/>
              </a:solidFill>
            </a:endParaRPr>
          </a:p>
        </p:txBody>
      </p:sp>
      <p:sp>
        <p:nvSpPr>
          <p:cNvPr id="34" name="Rectangle 33"/>
          <p:cNvSpPr/>
          <p:nvPr/>
        </p:nvSpPr>
        <p:spPr>
          <a:xfrm>
            <a:off x="6229705" y="6476974"/>
            <a:ext cx="628295" cy="3429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b="1" i="1" dirty="0"/>
          </a:p>
        </p:txBody>
      </p:sp>
      <p:sp>
        <p:nvSpPr>
          <p:cNvPr id="36" name="Rectangle 35"/>
          <p:cNvSpPr/>
          <p:nvPr/>
        </p:nvSpPr>
        <p:spPr>
          <a:xfrm>
            <a:off x="6224530" y="5748646"/>
            <a:ext cx="633471" cy="653034"/>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98" b="1" dirty="0">
                <a:solidFill>
                  <a:schemeClr val="tx1"/>
                </a:solidFill>
                <a:latin typeface="Square721 BT" panose="020B0504020202060204" pitchFamily="34" charset="0"/>
              </a:rPr>
              <a:t>Page</a:t>
            </a:r>
          </a:p>
          <a:p>
            <a:pPr algn="ctr"/>
            <a:r>
              <a:rPr lang="en-US" sz="3265" b="1" dirty="0">
                <a:solidFill>
                  <a:schemeClr val="tx1"/>
                </a:solidFill>
                <a:latin typeface="Square721 BT" panose="020B0504020202060204" pitchFamily="34" charset="0"/>
              </a:rPr>
              <a:t>4</a:t>
            </a:r>
          </a:p>
        </p:txBody>
      </p:sp>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0387" y="263898"/>
            <a:ext cx="2465826" cy="830979"/>
          </a:xfrm>
          <a:prstGeom prst="rect">
            <a:avLst/>
          </a:prstGeom>
        </p:spPr>
      </p:pic>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6753" y="805597"/>
            <a:ext cx="1872643" cy="803573"/>
          </a:xfrm>
          <a:prstGeom prst="rect">
            <a:avLst/>
          </a:prstGeom>
        </p:spPr>
      </p:pic>
      <p:sp>
        <p:nvSpPr>
          <p:cNvPr id="52" name="TextBox 51"/>
          <p:cNvSpPr txBox="1"/>
          <p:nvPr/>
        </p:nvSpPr>
        <p:spPr>
          <a:xfrm>
            <a:off x="4376791" y="1233649"/>
            <a:ext cx="1572097" cy="276999"/>
          </a:xfrm>
          <a:prstGeom prst="rect">
            <a:avLst/>
          </a:prstGeom>
          <a:noFill/>
        </p:spPr>
        <p:txBody>
          <a:bodyPr wrap="none" rtlCol="0">
            <a:spAutoFit/>
          </a:bodyPr>
          <a:lstStyle/>
          <a:p>
            <a:r>
              <a:rPr lang="en-US" sz="1200" i="1" dirty="0">
                <a:latin typeface="Square721 BT" panose="020B0504020202060204" pitchFamily="34" charset="0"/>
              </a:rPr>
              <a:t>We make a difference.</a:t>
            </a:r>
          </a:p>
        </p:txBody>
      </p:sp>
      <p:sp>
        <p:nvSpPr>
          <p:cNvPr id="7" name="Rechteck 6">
            <a:extLst>
              <a:ext uri="{FF2B5EF4-FFF2-40B4-BE49-F238E27FC236}">
                <a16:creationId xmlns:a16="http://schemas.microsoft.com/office/drawing/2014/main" id="{173D6BB0-81AF-4DB2-8754-9ECF2F23DB1A}"/>
              </a:ext>
            </a:extLst>
          </p:cNvPr>
          <p:cNvSpPr/>
          <p:nvPr/>
        </p:nvSpPr>
        <p:spPr>
          <a:xfrm>
            <a:off x="128155" y="6936141"/>
            <a:ext cx="1560042" cy="369332"/>
          </a:xfrm>
          <a:prstGeom prst="rect">
            <a:avLst/>
          </a:prstGeom>
        </p:spPr>
        <p:txBody>
          <a:bodyPr wrap="none">
            <a:spAutoFit/>
          </a:bodyPr>
          <a:lstStyle/>
          <a:p>
            <a:r>
              <a:rPr lang="en-US" b="1" dirty="0"/>
              <a:t>Technical Data</a:t>
            </a:r>
          </a:p>
        </p:txBody>
      </p:sp>
      <p:graphicFrame>
        <p:nvGraphicFramePr>
          <p:cNvPr id="8" name="Tabelle 7">
            <a:extLst>
              <a:ext uri="{FF2B5EF4-FFF2-40B4-BE49-F238E27FC236}">
                <a16:creationId xmlns:a16="http://schemas.microsoft.com/office/drawing/2014/main" id="{D6F3E7B1-0388-40BC-84C5-A9059ED27355}"/>
              </a:ext>
            </a:extLst>
          </p:cNvPr>
          <p:cNvGraphicFramePr>
            <a:graphicFrameLocks noGrp="1"/>
          </p:cNvGraphicFramePr>
          <p:nvPr>
            <p:extLst>
              <p:ext uri="{D42A27DB-BD31-4B8C-83A1-F6EECF244321}">
                <p14:modId xmlns:p14="http://schemas.microsoft.com/office/powerpoint/2010/main" val="315652874"/>
              </p:ext>
            </p:extLst>
          </p:nvPr>
        </p:nvGraphicFramePr>
        <p:xfrm>
          <a:off x="179654" y="7271158"/>
          <a:ext cx="5980604" cy="2117316"/>
        </p:xfrm>
        <a:graphic>
          <a:graphicData uri="http://schemas.openxmlformats.org/drawingml/2006/table">
            <a:tbl>
              <a:tblPr firstRow="1" bandRow="1">
                <a:tableStyleId>{C083E6E3-FA7D-4D7B-A595-EF9225AFEA82}</a:tableStyleId>
              </a:tblPr>
              <a:tblGrid>
                <a:gridCol w="549512">
                  <a:extLst>
                    <a:ext uri="{9D8B030D-6E8A-4147-A177-3AD203B41FA5}">
                      <a16:colId xmlns:a16="http://schemas.microsoft.com/office/drawing/2014/main" val="2354687143"/>
                    </a:ext>
                  </a:extLst>
                </a:gridCol>
                <a:gridCol w="453966">
                  <a:extLst>
                    <a:ext uri="{9D8B030D-6E8A-4147-A177-3AD203B41FA5}">
                      <a16:colId xmlns:a16="http://schemas.microsoft.com/office/drawing/2014/main" val="3937081401"/>
                    </a:ext>
                  </a:extLst>
                </a:gridCol>
                <a:gridCol w="398918">
                  <a:extLst>
                    <a:ext uri="{9D8B030D-6E8A-4147-A177-3AD203B41FA5}">
                      <a16:colId xmlns:a16="http://schemas.microsoft.com/office/drawing/2014/main" val="2536472375"/>
                    </a:ext>
                  </a:extLst>
                </a:gridCol>
                <a:gridCol w="489276">
                  <a:extLst>
                    <a:ext uri="{9D8B030D-6E8A-4147-A177-3AD203B41FA5}">
                      <a16:colId xmlns:a16="http://schemas.microsoft.com/office/drawing/2014/main" val="2026974920"/>
                    </a:ext>
                  </a:extLst>
                </a:gridCol>
                <a:gridCol w="384884">
                  <a:extLst>
                    <a:ext uri="{9D8B030D-6E8A-4147-A177-3AD203B41FA5}">
                      <a16:colId xmlns:a16="http://schemas.microsoft.com/office/drawing/2014/main" val="2996802964"/>
                    </a:ext>
                  </a:extLst>
                </a:gridCol>
                <a:gridCol w="444098">
                  <a:extLst>
                    <a:ext uri="{9D8B030D-6E8A-4147-A177-3AD203B41FA5}">
                      <a16:colId xmlns:a16="http://schemas.microsoft.com/office/drawing/2014/main" val="541475814"/>
                    </a:ext>
                  </a:extLst>
                </a:gridCol>
                <a:gridCol w="565926">
                  <a:extLst>
                    <a:ext uri="{9D8B030D-6E8A-4147-A177-3AD203B41FA5}">
                      <a16:colId xmlns:a16="http://schemas.microsoft.com/office/drawing/2014/main" val="412822960"/>
                    </a:ext>
                  </a:extLst>
                </a:gridCol>
                <a:gridCol w="768167">
                  <a:extLst>
                    <a:ext uri="{9D8B030D-6E8A-4147-A177-3AD203B41FA5}">
                      <a16:colId xmlns:a16="http://schemas.microsoft.com/office/drawing/2014/main" val="1344022506"/>
                    </a:ext>
                  </a:extLst>
                </a:gridCol>
                <a:gridCol w="540986">
                  <a:extLst>
                    <a:ext uri="{9D8B030D-6E8A-4147-A177-3AD203B41FA5}">
                      <a16:colId xmlns:a16="http://schemas.microsoft.com/office/drawing/2014/main" val="2499148403"/>
                    </a:ext>
                  </a:extLst>
                </a:gridCol>
                <a:gridCol w="631936">
                  <a:extLst>
                    <a:ext uri="{9D8B030D-6E8A-4147-A177-3AD203B41FA5}">
                      <a16:colId xmlns:a16="http://schemas.microsoft.com/office/drawing/2014/main" val="429899222"/>
                    </a:ext>
                  </a:extLst>
                </a:gridCol>
                <a:gridCol w="752935">
                  <a:extLst>
                    <a:ext uri="{9D8B030D-6E8A-4147-A177-3AD203B41FA5}">
                      <a16:colId xmlns:a16="http://schemas.microsoft.com/office/drawing/2014/main" val="2236990465"/>
                    </a:ext>
                  </a:extLst>
                </a:gridCol>
              </a:tblGrid>
              <a:tr h="370840">
                <a:tc>
                  <a:txBody>
                    <a:bodyPr/>
                    <a:lstStyle/>
                    <a:p>
                      <a:pPr algn="l"/>
                      <a:r>
                        <a:rPr lang="en-US" sz="900" b="1" dirty="0"/>
                        <a:t>Pump type</a:t>
                      </a:r>
                    </a:p>
                  </a:txBody>
                  <a:tcPr anchor="ctr">
                    <a:lnB w="12700" cap="flat" cmpd="sng" algn="ctr">
                      <a:solidFill>
                        <a:schemeClr val="tx1"/>
                      </a:solidFill>
                      <a:prstDash val="solid"/>
                      <a:round/>
                      <a:headEnd type="none" w="med" len="med"/>
                      <a:tailEnd type="none" w="med" len="med"/>
                    </a:lnB>
                  </a:tcPr>
                </a:tc>
                <a:tc gridSpan="3">
                  <a:txBody>
                    <a:bodyPr/>
                    <a:lstStyle/>
                    <a:p>
                      <a:pPr algn="l"/>
                      <a:r>
                        <a:rPr lang="en-US" sz="900" b="1" dirty="0"/>
                        <a:t>Delivery rate at max. back pressure </a:t>
                      </a:r>
                    </a:p>
                  </a:txBody>
                  <a:tcPr anchor="ctr">
                    <a:lnB w="12700" cap="flat" cmpd="sng" algn="ctr">
                      <a:solidFill>
                        <a:schemeClr val="tx1"/>
                      </a:solidFill>
                      <a:prstDash val="solid"/>
                      <a:round/>
                      <a:headEnd type="none" w="med" len="med"/>
                      <a:tailEnd type="none" w="med" len="med"/>
                    </a:lnB>
                  </a:tcPr>
                </a:tc>
                <a:tc hMerge="1">
                  <a:txBody>
                    <a:bodyPr/>
                    <a:lstStyle/>
                    <a:p>
                      <a:endParaRPr lang="en-US" sz="900" dirty="0"/>
                    </a:p>
                  </a:txBody>
                  <a:tcPr/>
                </a:tc>
                <a:tc hMerge="1">
                  <a:txBody>
                    <a:bodyPr/>
                    <a:lstStyle/>
                    <a:p>
                      <a:endParaRPr lang="en-US" sz="900" dirty="0"/>
                    </a:p>
                  </a:txBody>
                  <a:tcPr/>
                </a:tc>
                <a:tc gridSpan="3">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a:t>Delivery rate at medium back pressure</a:t>
                      </a:r>
                    </a:p>
                  </a:txBody>
                  <a:tcPr anchor="ctr">
                    <a:lnB w="12700" cap="flat" cmpd="sng" algn="ctr">
                      <a:solidFill>
                        <a:schemeClr val="tx1"/>
                      </a:solidFill>
                      <a:prstDash val="solid"/>
                      <a:round/>
                      <a:headEnd type="none" w="med" len="med"/>
                      <a:tailEnd type="none" w="med" len="med"/>
                    </a:lnB>
                  </a:tcPr>
                </a:tc>
                <a:tc hMerge="1">
                  <a:txBody>
                    <a:bodyPr/>
                    <a:lstStyle/>
                    <a:p>
                      <a:endParaRPr lang="en-US" sz="900"/>
                    </a:p>
                  </a:txBody>
                  <a:tcPr/>
                </a:tc>
                <a:tc hMerge="1">
                  <a:txBody>
                    <a:bodyPr/>
                    <a:lstStyle/>
                    <a:p>
                      <a:endParaRPr lang="en-US" sz="900" dirty="0"/>
                    </a:p>
                  </a:txBody>
                  <a:tcPr/>
                </a:tc>
                <a:tc>
                  <a:txBody>
                    <a:bodyPr/>
                    <a:lstStyle/>
                    <a:p>
                      <a:pPr algn="l"/>
                      <a:r>
                        <a:rPr lang="en-US" sz="900" b="1" dirty="0"/>
                        <a:t>Connection size o </a:t>
                      </a:r>
                    </a:p>
                    <a:p>
                      <a:pPr algn="l"/>
                      <a:r>
                        <a:rPr lang="en-US" sz="900" b="1" dirty="0"/>
                        <a:t>∅ x </a:t>
                      </a:r>
                      <a:r>
                        <a:rPr lang="en-US" sz="900" b="1" dirty="0" err="1"/>
                        <a:t>i</a:t>
                      </a:r>
                      <a:r>
                        <a:rPr lang="en-US" sz="900" b="1" dirty="0"/>
                        <a:t> ∅ Suction</a:t>
                      </a:r>
                    </a:p>
                  </a:txBody>
                  <a:tcPr anchor="ctr">
                    <a:lnB w="12700" cap="flat" cmpd="sng" algn="ctr">
                      <a:solidFill>
                        <a:schemeClr val="tx1"/>
                      </a:solidFill>
                      <a:prstDash val="solid"/>
                      <a:round/>
                      <a:headEnd type="none" w="med" len="med"/>
                      <a:tailEnd type="none" w="med" len="med"/>
                    </a:lnB>
                  </a:tcPr>
                </a:tc>
                <a:tc>
                  <a:txBody>
                    <a:bodyPr/>
                    <a:lstStyle/>
                    <a:p>
                      <a:pPr algn="l"/>
                      <a:r>
                        <a:rPr lang="en-US" sz="900" b="1" dirty="0"/>
                        <a:t>Suction</a:t>
                      </a:r>
                    </a:p>
                    <a:p>
                      <a:pPr algn="l"/>
                      <a:r>
                        <a:rPr lang="en-US" sz="900" b="1" dirty="0"/>
                        <a:t>lift</a:t>
                      </a:r>
                    </a:p>
                  </a:txBody>
                  <a:tcPr anchor="ctr">
                    <a:lnB w="12700" cap="flat" cmpd="sng" algn="ctr">
                      <a:solidFill>
                        <a:schemeClr val="tx1"/>
                      </a:solidFill>
                      <a:prstDash val="solid"/>
                      <a:round/>
                      <a:headEnd type="none" w="med" len="med"/>
                      <a:tailEnd type="none" w="med" len="med"/>
                    </a:lnB>
                  </a:tcPr>
                </a:tc>
                <a:tc>
                  <a:txBody>
                    <a:bodyPr/>
                    <a:lstStyle/>
                    <a:p>
                      <a:pPr algn="l"/>
                      <a:r>
                        <a:rPr lang="en-US" sz="900" b="1" dirty="0"/>
                        <a:t>Priming lift </a:t>
                      </a:r>
                    </a:p>
                  </a:txBody>
                  <a:tcPr anchor="ctr">
                    <a:lnB w="12700" cap="flat" cmpd="sng" algn="ctr">
                      <a:solidFill>
                        <a:schemeClr val="tx1"/>
                      </a:solidFill>
                      <a:prstDash val="solid"/>
                      <a:round/>
                      <a:headEnd type="none" w="med" len="med"/>
                      <a:tailEnd type="none" w="med" len="med"/>
                    </a:lnB>
                  </a:tcPr>
                </a:tc>
                <a:tc>
                  <a:txBody>
                    <a:bodyPr/>
                    <a:lstStyle/>
                    <a:p>
                      <a:pPr algn="l"/>
                      <a:r>
                        <a:rPr lang="en-US" sz="900" b="1" dirty="0"/>
                        <a:t>Maximum priming pressure on suction side</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838984"/>
                  </a:ext>
                </a:extLst>
              </a:tr>
              <a:tr h="370840">
                <a:tc>
                  <a:txBody>
                    <a:bodyPr/>
                    <a:lstStyle/>
                    <a:p>
                      <a:pPr algn="l"/>
                      <a:r>
                        <a:rPr lang="en-US" sz="900" b="1" dirty="0"/>
                        <a:t>Beta® b</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b="1" i="0" u="none" strike="noStrike" kern="1200" baseline="0" dirty="0">
                          <a:solidFill>
                            <a:schemeClr val="tx1"/>
                          </a:solidFill>
                          <a:latin typeface="+mn-lt"/>
                          <a:ea typeface="+mn-ea"/>
                          <a:cs typeface="+mn-cs"/>
                        </a:rPr>
                        <a:t>bar</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b="1" i="0" u="none" strike="noStrike" kern="1200" baseline="0" dirty="0">
                          <a:solidFill>
                            <a:schemeClr val="tx1"/>
                          </a:solidFill>
                          <a:latin typeface="+mn-lt"/>
                          <a:ea typeface="+mn-ea"/>
                          <a:cs typeface="+mn-cs"/>
                        </a:rPr>
                        <a:t>l/h</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i="0" u="none" strike="noStrike" kern="1200" baseline="0" dirty="0">
                          <a:solidFill>
                            <a:schemeClr val="tx1"/>
                          </a:solidFill>
                          <a:latin typeface="+mn-lt"/>
                          <a:ea typeface="+mn-ea"/>
                          <a:cs typeface="+mn-cs"/>
                        </a:rPr>
                        <a:t>ml/</a:t>
                      </a:r>
                    </a:p>
                    <a:p>
                      <a:r>
                        <a:rPr lang="en-US" sz="900" b="1" i="0" u="none" strike="noStrike" kern="1200" baseline="0" dirty="0">
                          <a:solidFill>
                            <a:schemeClr val="tx1"/>
                          </a:solidFill>
                          <a:latin typeface="+mn-lt"/>
                          <a:ea typeface="+mn-ea"/>
                          <a:cs typeface="+mn-cs"/>
                        </a:rPr>
                        <a:t>stroke</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i="0" u="none" strike="noStrike" kern="1200" baseline="0" dirty="0">
                          <a:solidFill>
                            <a:schemeClr val="tx1"/>
                          </a:solidFill>
                          <a:latin typeface="+mn-lt"/>
                          <a:ea typeface="+mn-ea"/>
                          <a:cs typeface="+mn-cs"/>
                        </a:rPr>
                        <a:t>bar</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i="0" u="none" strike="noStrike" kern="1200" baseline="0" dirty="0">
                          <a:solidFill>
                            <a:schemeClr val="tx1"/>
                          </a:solidFill>
                          <a:latin typeface="+mn-lt"/>
                          <a:ea typeface="+mn-ea"/>
                          <a:cs typeface="+mn-cs"/>
                        </a:rPr>
                        <a:t>l/h</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i="0" u="none" strike="noStrike" kern="1200" baseline="0" dirty="0">
                          <a:solidFill>
                            <a:schemeClr val="tx1"/>
                          </a:solidFill>
                          <a:latin typeface="+mn-lt"/>
                          <a:ea typeface="+mn-ea"/>
                          <a:cs typeface="+mn-cs"/>
                        </a:rPr>
                        <a:t>ml/</a:t>
                      </a:r>
                    </a:p>
                    <a:p>
                      <a:r>
                        <a:rPr lang="en-US" sz="900" b="1" i="0" u="none" strike="noStrike" kern="1200" baseline="0" dirty="0">
                          <a:solidFill>
                            <a:schemeClr val="tx1"/>
                          </a:solidFill>
                          <a:latin typeface="+mn-lt"/>
                          <a:ea typeface="+mn-ea"/>
                          <a:cs typeface="+mn-cs"/>
                        </a:rPr>
                        <a:t>stroke</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b="1" i="0" u="none" strike="noStrike" kern="1200" baseline="0" dirty="0">
                          <a:solidFill>
                            <a:schemeClr val="tx1"/>
                          </a:solidFill>
                          <a:latin typeface="+mn-lt"/>
                          <a:ea typeface="+mn-ea"/>
                          <a:cs typeface="+mn-cs"/>
                        </a:rPr>
                        <a:t>mm</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b="1" dirty="0" err="1"/>
                        <a:t>mWS</a:t>
                      </a:r>
                      <a:endParaRPr lang="en-US" sz="9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b="1" i="0" u="none" strike="noStrike" kern="1200" baseline="0" dirty="0" err="1">
                          <a:solidFill>
                            <a:schemeClr val="tx1"/>
                          </a:solidFill>
                          <a:latin typeface="+mn-lt"/>
                          <a:ea typeface="+mn-ea"/>
                          <a:cs typeface="+mn-cs"/>
                        </a:rPr>
                        <a:t>mWS</a:t>
                      </a:r>
                      <a:endParaRPr lang="en-US" sz="4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b="1" dirty="0"/>
                        <a:t>bar</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314783"/>
                  </a:ext>
                </a:extLst>
              </a:tr>
              <a:tr h="370840">
                <a:tc>
                  <a:txBody>
                    <a:bodyPr/>
                    <a:lstStyle/>
                    <a:p>
                      <a:pPr algn="l"/>
                      <a:r>
                        <a:rPr lang="en-US" sz="900" b="0" i="0" u="none" strike="noStrike" kern="1200" baseline="0" dirty="0">
                          <a:solidFill>
                            <a:schemeClr val="tx1"/>
                          </a:solidFill>
                          <a:latin typeface="+mn-lt"/>
                          <a:ea typeface="+mn-ea"/>
                          <a:cs typeface="+mn-cs"/>
                        </a:rPr>
                        <a:t>BT4b 0402</a:t>
                      </a:r>
                      <a:endParaRPr lang="en-US" sz="400"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2.8</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0.26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2.0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3.6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0.36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6x4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6.0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2.5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900" dirty="0"/>
                        <a:t>5.5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5188322"/>
                  </a:ext>
                </a:extLst>
              </a:tr>
              <a:tr h="367778">
                <a:tc gridSpan="11">
                  <a:txBody>
                    <a:bodyPr/>
                    <a:lstStyle/>
                    <a:p>
                      <a:pPr algn="l"/>
                      <a:r>
                        <a:rPr lang="en-US" sz="900" dirty="0"/>
                        <a:t>Beta b Metering pumps with self-bleeding dosing head SEK</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sz="900" dirty="0"/>
                    </a:p>
                  </a:txBody>
                  <a:tcPr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3543524"/>
                  </a:ext>
                </a:extLst>
              </a:tr>
              <a:tr h="367778">
                <a:tc>
                  <a:txBody>
                    <a:bodyPr/>
                    <a:lstStyle/>
                    <a:p>
                      <a:pPr algn="l"/>
                      <a:r>
                        <a:rPr lang="en-US" sz="900" b="0" i="0" u="none" strike="noStrike" kern="1200" baseline="0" dirty="0">
                          <a:solidFill>
                            <a:schemeClr val="tx1"/>
                          </a:solidFill>
                          <a:latin typeface="+mn-lt"/>
                          <a:ea typeface="+mn-ea"/>
                          <a:cs typeface="+mn-cs"/>
                        </a:rPr>
                        <a:t>BT4b 0402</a:t>
                      </a:r>
                      <a:endParaRPr lang="en-US" sz="400" dirty="0"/>
                    </a:p>
                  </a:txBody>
                  <a:tcPr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4</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2.1</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0.19</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2.0</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2.5</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0.23</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6x4</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6.0</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2.5</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900" dirty="0"/>
                        <a:t>0.5</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62924241"/>
                  </a:ext>
                </a:extLst>
              </a:tr>
            </a:tbl>
          </a:graphicData>
        </a:graphic>
      </p:graphicFrame>
      <p:graphicFrame>
        <p:nvGraphicFramePr>
          <p:cNvPr id="13" name="Tabelle 12">
            <a:extLst>
              <a:ext uri="{FF2B5EF4-FFF2-40B4-BE49-F238E27FC236}">
                <a16:creationId xmlns:a16="http://schemas.microsoft.com/office/drawing/2014/main" id="{2C90559C-52A0-4CA8-88C3-6A9D4BF29229}"/>
              </a:ext>
            </a:extLst>
          </p:cNvPr>
          <p:cNvGraphicFramePr>
            <a:graphicFrameLocks noGrp="1"/>
          </p:cNvGraphicFramePr>
          <p:nvPr>
            <p:extLst>
              <p:ext uri="{D42A27DB-BD31-4B8C-83A1-F6EECF244321}">
                <p14:modId xmlns:p14="http://schemas.microsoft.com/office/powerpoint/2010/main" val="2505709878"/>
              </p:ext>
            </p:extLst>
          </p:nvPr>
        </p:nvGraphicFramePr>
        <p:xfrm>
          <a:off x="4374375" y="6741910"/>
          <a:ext cx="1785883" cy="457200"/>
        </p:xfrm>
        <a:graphic>
          <a:graphicData uri="http://schemas.openxmlformats.org/drawingml/2006/table">
            <a:tbl>
              <a:tblPr firstRow="1" bandRow="1">
                <a:tableStyleId>{C083E6E3-FA7D-4D7B-A595-EF9225AFEA82}</a:tableStyleId>
              </a:tblPr>
              <a:tblGrid>
                <a:gridCol w="995145">
                  <a:extLst>
                    <a:ext uri="{9D8B030D-6E8A-4147-A177-3AD203B41FA5}">
                      <a16:colId xmlns:a16="http://schemas.microsoft.com/office/drawing/2014/main" val="914615431"/>
                    </a:ext>
                  </a:extLst>
                </a:gridCol>
                <a:gridCol w="790738">
                  <a:extLst>
                    <a:ext uri="{9D8B030D-6E8A-4147-A177-3AD203B41FA5}">
                      <a16:colId xmlns:a16="http://schemas.microsoft.com/office/drawing/2014/main" val="2971976338"/>
                    </a:ext>
                  </a:extLst>
                </a:gridCol>
              </a:tblGrid>
              <a:tr h="140453">
                <a:tc gridSpan="2">
                  <a:txBody>
                    <a:bodyPr/>
                    <a:lstStyle/>
                    <a:p>
                      <a:pPr algn="l"/>
                      <a:r>
                        <a:rPr lang="en-US" sz="900" b="1" dirty="0"/>
                        <a:t>Shipping weight PV</a:t>
                      </a:r>
                    </a:p>
                  </a:txBody>
                  <a:tcPr anchor="ctr">
                    <a:lnB w="12700" cap="flat" cmpd="sng" algn="ctr">
                      <a:solidFill>
                        <a:schemeClr val="tx1"/>
                      </a:solidFill>
                      <a:prstDash val="solid"/>
                      <a:round/>
                      <a:headEnd type="none" w="med" len="med"/>
                      <a:tailEnd type="none" w="med" len="med"/>
                    </a:lnB>
                  </a:tcPr>
                </a:tc>
                <a:tc hMerge="1">
                  <a:txBody>
                    <a:bodyPr/>
                    <a:lstStyle/>
                    <a:p>
                      <a:pPr algn="l"/>
                      <a:endParaRPr lang="en-US" sz="900" b="1" dirty="0"/>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5479147"/>
                  </a:ext>
                </a:extLst>
              </a:tr>
              <a:tr h="227847">
                <a:tc>
                  <a:txBody>
                    <a:bodyPr/>
                    <a:lstStyle/>
                    <a:p>
                      <a:pPr algn="l"/>
                      <a:r>
                        <a:rPr lang="en-US" sz="900" b="0" dirty="0"/>
                        <a:t>kg</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dirty="0"/>
                        <a:t>2.9</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161978"/>
                  </a:ext>
                </a:extLst>
              </a:tr>
            </a:tbl>
          </a:graphicData>
        </a:graphic>
      </p:graphicFrame>
      <p:sp>
        <p:nvSpPr>
          <p:cNvPr id="20" name="Textfeld 19">
            <a:extLst>
              <a:ext uri="{FF2B5EF4-FFF2-40B4-BE49-F238E27FC236}">
                <a16:creationId xmlns:a16="http://schemas.microsoft.com/office/drawing/2014/main" id="{CB8080E4-A6E2-4344-9742-D50DCFE612BD}"/>
              </a:ext>
            </a:extLst>
          </p:cNvPr>
          <p:cNvSpPr txBox="1"/>
          <p:nvPr/>
        </p:nvSpPr>
        <p:spPr>
          <a:xfrm>
            <a:off x="128155" y="1743633"/>
            <a:ext cx="1495666" cy="369332"/>
          </a:xfrm>
          <a:prstGeom prst="rect">
            <a:avLst/>
          </a:prstGeom>
          <a:noFill/>
        </p:spPr>
        <p:txBody>
          <a:bodyPr wrap="none" rtlCol="0">
            <a:spAutoFit/>
          </a:bodyPr>
          <a:lstStyle/>
          <a:p>
            <a:r>
              <a:rPr lang="en-US" b="1" dirty="0"/>
              <a:t>Specifications</a:t>
            </a:r>
          </a:p>
        </p:txBody>
      </p:sp>
      <p:sp>
        <p:nvSpPr>
          <p:cNvPr id="21" name="Textfeld 20">
            <a:extLst>
              <a:ext uri="{FF2B5EF4-FFF2-40B4-BE49-F238E27FC236}">
                <a16:creationId xmlns:a16="http://schemas.microsoft.com/office/drawing/2014/main" id="{8E6FC0DC-BB4A-4949-824F-2119C3C012AC}"/>
              </a:ext>
            </a:extLst>
          </p:cNvPr>
          <p:cNvSpPr txBox="1"/>
          <p:nvPr/>
        </p:nvSpPr>
        <p:spPr>
          <a:xfrm>
            <a:off x="129170" y="2048749"/>
            <a:ext cx="3190226" cy="5078313"/>
          </a:xfrm>
          <a:prstGeom prst="rect">
            <a:avLst/>
          </a:prstGeom>
          <a:noFill/>
        </p:spPr>
        <p:txBody>
          <a:bodyPr wrap="square" rtlCol="0">
            <a:spAutoFit/>
          </a:bodyPr>
          <a:lstStyle/>
          <a:p>
            <a:pPr algn="just"/>
            <a:r>
              <a:rPr lang="en-US" sz="1200" b="1" dirty="0"/>
              <a:t>Drive Unit</a:t>
            </a:r>
          </a:p>
          <a:p>
            <a:pPr algn="just"/>
            <a:r>
              <a:rPr lang="en-US" sz="1200" dirty="0"/>
              <a:t>The pump housing is constructed of fiberglass-reinforced PPE plastic to protect against corrosion, dust and water. </a:t>
            </a:r>
          </a:p>
          <a:p>
            <a:pPr algn="just"/>
            <a:r>
              <a:rPr lang="en-US" sz="1200" dirty="0"/>
              <a:t>The solenoid drive unit houses a short-stroke solenoid with a maximum stroke length of 0.05’’ (1.25 mm). It is equipped with a noise suppressing mechanism for quiet operation and the armature is the only moving part.</a:t>
            </a:r>
          </a:p>
          <a:p>
            <a:pPr algn="just"/>
            <a:r>
              <a:rPr lang="en-US" sz="1200" dirty="0"/>
              <a:t>Operating on pulse action, each pulse generates a magnetic field in the solenoid coli. This magnetic field moves the armature, which in turn moves the diaphragm. The diaphragm pushes into the dosing head and cavity forces chemical out of the discharge valve. When the magnetic field is de-energized, a spring returns the armature and diaphragm to their original position. This return movement draws chemical into the dosing head cavity through the suction valve.</a:t>
            </a:r>
          </a:p>
          <a:p>
            <a:pPr algn="just"/>
            <a:r>
              <a:rPr lang="en-US" sz="1200" dirty="0"/>
              <a:t>In the event of a diaphragm rupture, the liquid end has a weep hole on the bottom of the backplate to direct chemical out of the pump and away from the solenoid. </a:t>
            </a:r>
          </a:p>
          <a:p>
            <a:pPr algn="just"/>
            <a:r>
              <a:rPr lang="en-US" sz="1200" dirty="0"/>
              <a:t>An optional diaphragm failure detector can be used to stop the pump and indicate a fault.</a:t>
            </a:r>
          </a:p>
          <a:p>
            <a:pPr algn="just"/>
            <a:endParaRPr lang="en-US" sz="1200" dirty="0"/>
          </a:p>
        </p:txBody>
      </p:sp>
      <p:sp>
        <p:nvSpPr>
          <p:cNvPr id="2" name="Rechteck 1">
            <a:extLst>
              <a:ext uri="{FF2B5EF4-FFF2-40B4-BE49-F238E27FC236}">
                <a16:creationId xmlns:a16="http://schemas.microsoft.com/office/drawing/2014/main" id="{04709F7E-55DB-4858-AB07-A3E4DE3B6413}"/>
              </a:ext>
            </a:extLst>
          </p:cNvPr>
          <p:cNvSpPr/>
          <p:nvPr/>
        </p:nvSpPr>
        <p:spPr>
          <a:xfrm>
            <a:off x="3429003" y="2495491"/>
            <a:ext cx="3217210" cy="1938992"/>
          </a:xfrm>
          <a:prstGeom prst="rect">
            <a:avLst/>
          </a:prstGeom>
        </p:spPr>
        <p:txBody>
          <a:bodyPr wrap="square">
            <a:spAutoFit/>
          </a:bodyPr>
          <a:lstStyle/>
          <a:p>
            <a:pPr algn="just"/>
            <a:r>
              <a:rPr lang="en-US" sz="1200" b="1" dirty="0"/>
              <a:t>Diaphragm</a:t>
            </a:r>
          </a:p>
          <a:p>
            <a:pPr algn="just"/>
            <a:r>
              <a:rPr lang="en-US" sz="1200" dirty="0"/>
              <a:t>The diaphragm is constructed of fabric-reinforced EPDM elastomer with a plastic core and PTFE-facing. It is chemically resistant to virtually all process fluids and can be used over a wide temperature rage. The Beta pump is designed with a convex diaphragm. The curved shape provides precise metering and alleviates stress placed on the diaphragm by reducing liquid end dead volume. </a:t>
            </a:r>
          </a:p>
        </p:txBody>
      </p:sp>
      <p:sp>
        <p:nvSpPr>
          <p:cNvPr id="3" name="Rechteck 2">
            <a:extLst>
              <a:ext uri="{FF2B5EF4-FFF2-40B4-BE49-F238E27FC236}">
                <a16:creationId xmlns:a16="http://schemas.microsoft.com/office/drawing/2014/main" id="{CE4E57A2-5441-4224-B240-38369BCEDD5D}"/>
              </a:ext>
            </a:extLst>
          </p:cNvPr>
          <p:cNvSpPr/>
          <p:nvPr/>
        </p:nvSpPr>
        <p:spPr>
          <a:xfrm>
            <a:off x="3429003" y="1700602"/>
            <a:ext cx="3217210" cy="830997"/>
          </a:xfrm>
          <a:prstGeom prst="rect">
            <a:avLst/>
          </a:prstGeom>
        </p:spPr>
        <p:txBody>
          <a:bodyPr wrap="square">
            <a:spAutoFit/>
          </a:bodyPr>
          <a:lstStyle/>
          <a:p>
            <a:pPr algn="just"/>
            <a:r>
              <a:rPr lang="en-US" sz="1200" dirty="0"/>
              <a:t>The stroke-length adjusting mechanism is connected directly to the solenoid. Adjustment results in an accurate self-looking stroke-length setting </a:t>
            </a:r>
          </a:p>
        </p:txBody>
      </p:sp>
      <p:sp>
        <p:nvSpPr>
          <p:cNvPr id="33" name="Rectangle 50">
            <a:extLst>
              <a:ext uri="{FF2B5EF4-FFF2-40B4-BE49-F238E27FC236}">
                <a16:creationId xmlns:a16="http://schemas.microsoft.com/office/drawing/2014/main" id="{8287BD15-8D84-4372-8A1D-D55CAFF427C4}"/>
              </a:ext>
            </a:extLst>
          </p:cNvPr>
          <p:cNvSpPr/>
          <p:nvPr/>
        </p:nvSpPr>
        <p:spPr>
          <a:xfrm rot="5400000">
            <a:off x="4830960" y="7890331"/>
            <a:ext cx="3429028" cy="576188"/>
          </a:xfrm>
          <a:prstGeom prst="rect">
            <a:avLst/>
          </a:prstGeom>
          <a:noFill/>
          <a:effectLst>
            <a:glow rad="228600">
              <a:srgbClr val="E1C04E"/>
            </a:glow>
          </a:effectLst>
          <a:scene3d>
            <a:camera prst="orthographicFront"/>
            <a:lightRig rig="threePt" dir="t"/>
          </a:scene3d>
          <a:sp3d>
            <a:bevelT/>
            <a:bevelB/>
          </a:sp3d>
        </p:spPr>
        <p:txBody>
          <a:bodyPr wrap="square" lIns="82935" tIns="41468" rIns="82935" bIns="41468">
            <a:spAutoFit/>
          </a:bodyPr>
          <a:lstStyle/>
          <a:p>
            <a:pPr algn="r"/>
            <a:r>
              <a:rPr lang="en-US" sz="3200" b="1" i="1" dirty="0">
                <a:latin typeface="Square721 BT" panose="020B0504020202060204" pitchFamily="34" charset="0"/>
              </a:rPr>
              <a:t>REACH</a:t>
            </a:r>
            <a:endParaRPr lang="en-US" sz="3200" b="1" i="1" dirty="0">
              <a:latin typeface="Venus Rising" panose="01000400000000000000" pitchFamily="2" charset="0"/>
            </a:endParaRPr>
          </a:p>
        </p:txBody>
      </p:sp>
      <p:sp>
        <p:nvSpPr>
          <p:cNvPr id="43" name="Rechteck 42">
            <a:extLst>
              <a:ext uri="{FF2B5EF4-FFF2-40B4-BE49-F238E27FC236}">
                <a16:creationId xmlns:a16="http://schemas.microsoft.com/office/drawing/2014/main" id="{6052443D-8991-498D-A987-6C2A9E4C3D1F}"/>
              </a:ext>
            </a:extLst>
          </p:cNvPr>
          <p:cNvSpPr/>
          <p:nvPr/>
        </p:nvSpPr>
        <p:spPr>
          <a:xfrm>
            <a:off x="3429002" y="4465731"/>
            <a:ext cx="3428997" cy="1231106"/>
          </a:xfrm>
          <a:prstGeom prst="rect">
            <a:avLst/>
          </a:prstGeom>
          <a:solidFill>
            <a:srgbClr val="F2F2F2"/>
          </a:solidFill>
          <a:ln>
            <a:noFill/>
          </a:ln>
        </p:spPr>
        <p:txBody>
          <a:bodyPr wrap="square">
            <a:spAutoFit/>
          </a:bodyPr>
          <a:lstStyle/>
          <a:p>
            <a:pPr algn="ctr"/>
            <a:r>
              <a:rPr lang="en-US" sz="1200" b="1" dirty="0">
                <a:solidFill>
                  <a:srgbClr val="3B3838"/>
                </a:solidFill>
                <a:latin typeface="Venus Rising" panose="01000400000000000000"/>
              </a:rPr>
              <a:t>Watch-Water® GmbH</a:t>
            </a:r>
          </a:p>
          <a:p>
            <a:pPr algn="ctr"/>
            <a:r>
              <a:rPr lang="en-US" sz="1200" dirty="0">
                <a:latin typeface="Venus Rising" panose="01000400000000000000"/>
              </a:rPr>
              <a:t>Fahrlachstraße 14</a:t>
            </a:r>
          </a:p>
          <a:p>
            <a:pPr algn="ctr"/>
            <a:r>
              <a:rPr lang="en-US" sz="1200" dirty="0">
                <a:latin typeface="Venus Rising" panose="01000400000000000000"/>
              </a:rPr>
              <a:t>68165 Mannheim, Germany</a:t>
            </a:r>
          </a:p>
          <a:p>
            <a:pPr algn="ctr"/>
            <a:r>
              <a:rPr lang="en-US" sz="1200" dirty="0">
                <a:latin typeface="Venus Rising" panose="01000400000000000000"/>
              </a:rPr>
              <a:t>Tel. +49 621 87951-0</a:t>
            </a:r>
          </a:p>
          <a:p>
            <a:pPr algn="ctr"/>
            <a:r>
              <a:rPr lang="en-US" sz="1200" dirty="0">
                <a:latin typeface="Venus Rising" panose="01000400000000000000"/>
              </a:rPr>
              <a:t>Fax +49 621 87951-99</a:t>
            </a:r>
          </a:p>
          <a:p>
            <a:pPr algn="ctr"/>
            <a:r>
              <a:rPr lang="en-US" sz="1200" dirty="0">
                <a:latin typeface="Venus Rising" panose="01000400000000000000"/>
              </a:rPr>
              <a:t>info@watchwater.de</a:t>
            </a:r>
            <a:endParaRPr lang="en-US" sz="1400" dirty="0">
              <a:latin typeface="Venus Rising" panose="01000400000000000000"/>
            </a:endParaRPr>
          </a:p>
        </p:txBody>
      </p:sp>
      <p:pic>
        <p:nvPicPr>
          <p:cNvPr id="5" name="Grafik 4">
            <a:extLst>
              <a:ext uri="{FF2B5EF4-FFF2-40B4-BE49-F238E27FC236}">
                <a16:creationId xmlns:a16="http://schemas.microsoft.com/office/drawing/2014/main" id="{9F2FCBE2-6619-4D9B-92E8-7E777BCDC93C}"/>
              </a:ext>
            </a:extLst>
          </p:cNvPr>
          <p:cNvPicPr>
            <a:picLocks noChangeAspect="1"/>
          </p:cNvPicPr>
          <p:nvPr/>
        </p:nvPicPr>
        <p:blipFill rotWithShape="1">
          <a:blip r:embed="rId4">
            <a:clrChange>
              <a:clrFrom>
                <a:srgbClr val="B8A592"/>
              </a:clrFrom>
              <a:clrTo>
                <a:srgbClr val="B8A592">
                  <a:alpha val="0"/>
                </a:srgbClr>
              </a:clrTo>
            </a:clrChange>
            <a:extLst>
              <a:ext uri="{BEBA8EAE-BF5A-486C-A8C5-ECC9F3942E4B}">
                <a14:imgProps xmlns:a14="http://schemas.microsoft.com/office/drawing/2010/main">
                  <a14:imgLayer r:embed="rId5">
                    <a14:imgEffect>
                      <a14:backgroundRemoval t="9549" b="96131" l="23049" r="81713">
                        <a14:foregroundMark x1="32903" y1="31399" x2="32606" y2="31944"/>
                        <a14:foregroundMark x1="38393" y1="35293" x2="44775" y2="26091"/>
                        <a14:foregroundMark x1="44775" y1="26091" x2="44775" y2="26091"/>
                        <a14:foregroundMark x1="53042" y1="24256" x2="39848" y2="44742"/>
                        <a14:foregroundMark x1="39848" y1="44742" x2="39848" y2="44742"/>
                        <a14:foregroundMark x1="36078" y1="35962" x2="63492" y2="33234"/>
                        <a14:foregroundMark x1="63492" y1="33234" x2="63492" y2="33234"/>
                        <a14:foregroundMark x1="63492" y1="33234" x2="62169" y2="43874"/>
                        <a14:foregroundMark x1="62169" y1="43874" x2="62169" y2="43874"/>
                        <a14:foregroundMark x1="50430" y1="44519" x2="33036" y2="63914"/>
                        <a14:foregroundMark x1="33036" y1="63914" x2="33036" y2="63914"/>
                        <a14:foregroundMark x1="55952" y1="56225" x2="67526" y2="61086"/>
                        <a14:foregroundMark x1="67526" y1="61086" x2="67526" y2="61086"/>
                        <a14:foregroundMark x1="72884" y1="55779" x2="68981" y2="61855"/>
                        <a14:foregroundMark x1="68981" y1="61855" x2="68981" y2="61855"/>
                        <a14:foregroundMark x1="41171" y1="25099" x2="40708" y2="35094"/>
                        <a14:foregroundMark x1="40708" y1="35094" x2="40708" y2="35094"/>
                        <a14:foregroundMark x1="59722" y1="29018" x2="73479" y2="42014"/>
                        <a14:foregroundMark x1="73479" y1="42014" x2="73479" y2="42014"/>
                        <a14:foregroundMark x1="23776" y1="40179" x2="35351" y2="88641"/>
                        <a14:foregroundMark x1="35351" y1="88641" x2="35351" y2="88641"/>
                        <a14:foregroundMark x1="35780" y1="88641" x2="70999" y2="29563"/>
                        <a14:foregroundMark x1="70999" y1="29563" x2="70999" y2="29563"/>
                        <a14:foregroundMark x1="25066" y1="46453" x2="23049" y2="59474"/>
                        <a14:foregroundMark x1="23049" y1="59474" x2="23049" y2="59474"/>
                        <a14:foregroundMark x1="54795" y1="26637" x2="68981" y2="35615"/>
                        <a14:foregroundMark x1="68981" y1="35615" x2="68981" y2="35615"/>
                        <a14:foregroundMark x1="73611" y1="37798" x2="79266" y2="41146"/>
                        <a14:foregroundMark x1="79266" y1="41146" x2="79266" y2="41146"/>
                        <a14:foregroundMark x1="69841" y1="26414" x2="72189" y2="75942"/>
                        <a14:foregroundMark x1="72189" y1="75942" x2="72189" y2="75942"/>
                        <a14:foregroundMark x1="37401" y1="83110" x2="25066" y2="35193"/>
                        <a14:foregroundMark x1="25066" y1="35193" x2="25066" y2="35193"/>
                        <a14:foregroundMark x1="46825" y1="74008" x2="53340" y2="70313"/>
                        <a14:foregroundMark x1="53340" y1="70313" x2="53340" y2="70313"/>
                        <a14:foregroundMark x1="49272" y1="80928" x2="46098" y2="82242"/>
                        <a14:foregroundMark x1="30291" y1="86037" x2="34061" y2="91344"/>
                        <a14:foregroundMark x1="34061" y1="91344" x2="34061" y2="91344"/>
                        <a14:foregroundMark x1="74636" y1="33036" x2="76224" y2="33457"/>
                        <a14:foregroundMark x1="50099" y1="14211" x2="50099" y2="20064"/>
                        <a14:foregroundMark x1="50099" y1="20064" x2="47321" y2="15228"/>
                        <a14:foregroundMark x1="47321" y1="15228" x2="53902" y2="17088"/>
                        <a14:foregroundMark x1="53902" y1="17088" x2="53902" y2="22693"/>
                        <a14:foregroundMark x1="53902" y1="22693" x2="50397" y2="17510"/>
                        <a14:foregroundMark x1="50397" y1="17510" x2="50198" y2="22917"/>
                        <a14:foregroundMark x1="50198" y1="22917" x2="50298" y2="22917"/>
                        <a14:foregroundMark x1="78274" y1="39162" x2="81713" y2="43428"/>
                        <a14:foregroundMark x1="81515" y1="43279" x2="81349" y2="50694"/>
                        <a14:foregroundMark x1="81349" y1="50694" x2="81349" y2="50694"/>
                        <a14:foregroundMark x1="46098" y1="72049" x2="48380" y2="86731"/>
                        <a14:foregroundMark x1="48380" y1="86731" x2="48380" y2="86731"/>
                        <a14:foregroundMark x1="49537" y1="85317" x2="46660" y2="76761"/>
                        <a14:foregroundMark x1="46660" y1="76761" x2="46660" y2="76761"/>
                        <a14:foregroundMark x1="49901" y1="16220" x2="47057" y2="23636"/>
                        <a14:foregroundMark x1="47057" y1="23636" x2="47057" y2="23636"/>
                        <a14:foregroundMark x1="46296" y1="76612" x2="45701" y2="84747"/>
                        <a14:foregroundMark x1="45701" y1="84747" x2="45701" y2="84747"/>
                        <a14:foregroundMark x1="49140" y1="87302" x2="50463" y2="75471"/>
                        <a14:foregroundMark x1="50463" y1="75471" x2="50463" y2="75471"/>
                        <a14:foregroundMark x1="80952" y1="42287" x2="78108" y2="72346"/>
                        <a14:foregroundMark x1="78108" y1="72346" x2="78108" y2="72346"/>
                        <a14:foregroundMark x1="48181" y1="64807" x2="55820" y2="64931"/>
                        <a14:foregroundMark x1="57540" y1="58110" x2="61706" y2="66369"/>
                        <a14:foregroundMark x1="61706" y1="66369" x2="61706" y2="66369"/>
                        <a14:foregroundMark x1="62302" y1="66220" x2="56944" y2="57391"/>
                        <a14:foregroundMark x1="56944" y1="57391" x2="56944" y2="57391"/>
                        <a14:foregroundMark x1="44577" y1="84871" x2="51025" y2="87054"/>
                        <a14:foregroundMark x1="51025" y1="87054" x2="43320" y2="86954"/>
                        <a14:foregroundMark x1="43320" y1="86954" x2="49868" y2="89559"/>
                        <a14:foregroundMark x1="49868" y1="89559" x2="42791" y2="87500"/>
                        <a14:foregroundMark x1="42791" y1="87500" x2="49405" y2="85714"/>
                        <a14:foregroundMark x1="49405" y1="85714" x2="50298" y2="86310"/>
                        <a14:foregroundMark x1="31250" y1="92436" x2="39253" y2="93155"/>
                        <a14:foregroundMark x1="35053" y1="93725" x2="33135" y2="95709"/>
                        <a14:foregroundMark x1="30853" y1="95561" x2="36177" y2="96131"/>
                        <a14:foregroundMark x1="54101" y1="63368" x2="47222" y2="72346"/>
                        <a14:foregroundMark x1="47222" y1="72346" x2="47222" y2="72346"/>
                        <a14:foregroundMark x1="66667" y1="67783" x2="65741" y2="73338"/>
                        <a14:foregroundMark x1="65741" y1="73338" x2="60053" y2="69717"/>
                        <a14:foregroundMark x1="60053" y1="69717" x2="65873" y2="66295"/>
                        <a14:foregroundMark x1="65873" y1="66295" x2="69081" y2="73735"/>
                        <a14:foregroundMark x1="69081" y1="73735" x2="67229" y2="67188"/>
                        <a14:foregroundMark x1="67229" y1="67188" x2="67824" y2="63938"/>
                        <a14:foregroundMark x1="66468" y1="68924" x2="64947" y2="68080"/>
                      </a14:backgroundRemoval>
                    </a14:imgEffect>
                    <a14:imgEffect>
                      <a14:brightnessContrast contrast="40000"/>
                    </a14:imgEffect>
                  </a14:imgLayer>
                </a14:imgProps>
              </a:ext>
              <a:ext uri="{28A0092B-C50C-407E-A947-70E740481C1C}">
                <a14:useLocalDpi xmlns:a14="http://schemas.microsoft.com/office/drawing/2010/main" val="0"/>
              </a:ext>
            </a:extLst>
          </a:blip>
          <a:srcRect l="19371" r="12325" b="3887"/>
          <a:stretch/>
        </p:blipFill>
        <p:spPr>
          <a:xfrm>
            <a:off x="3426069" y="5081284"/>
            <a:ext cx="996316" cy="1874535"/>
          </a:xfrm>
          <a:prstGeom prst="rect">
            <a:avLst/>
          </a:prstGeom>
        </p:spPr>
      </p:pic>
      <p:grpSp>
        <p:nvGrpSpPr>
          <p:cNvPr id="29" name="Group 36">
            <a:extLst>
              <a:ext uri="{FF2B5EF4-FFF2-40B4-BE49-F238E27FC236}">
                <a16:creationId xmlns:a16="http://schemas.microsoft.com/office/drawing/2014/main" id="{19BF900E-8790-4FFF-BA0E-564A0D836591}"/>
              </a:ext>
            </a:extLst>
          </p:cNvPr>
          <p:cNvGrpSpPr/>
          <p:nvPr/>
        </p:nvGrpSpPr>
        <p:grpSpPr>
          <a:xfrm>
            <a:off x="0" y="88736"/>
            <a:ext cx="1328525" cy="1469326"/>
            <a:chOff x="-5583" y="0"/>
            <a:chExt cx="1464760" cy="2304000"/>
          </a:xfrm>
          <a:gradFill flip="none" rotWithShape="1">
            <a:gsLst>
              <a:gs pos="0">
                <a:srgbClr val="FF1515">
                  <a:shade val="30000"/>
                  <a:satMod val="115000"/>
                </a:srgbClr>
              </a:gs>
              <a:gs pos="50000">
                <a:srgbClr val="FF1515">
                  <a:shade val="67500"/>
                  <a:satMod val="115000"/>
                </a:srgbClr>
              </a:gs>
              <a:gs pos="100000">
                <a:srgbClr val="FF1515">
                  <a:shade val="100000"/>
                  <a:satMod val="115000"/>
                </a:srgbClr>
              </a:gs>
            </a:gsLst>
            <a:lin ang="0" scaled="1"/>
            <a:tileRect/>
          </a:gradFill>
        </p:grpSpPr>
        <p:sp>
          <p:nvSpPr>
            <p:cNvPr id="35" name="Rectangle 37">
              <a:extLst>
                <a:ext uri="{FF2B5EF4-FFF2-40B4-BE49-F238E27FC236}">
                  <a16:creationId xmlns:a16="http://schemas.microsoft.com/office/drawing/2014/main" id="{61C4BDE7-AD9E-4712-A3EC-87B15385FC0F}"/>
                </a:ext>
              </a:extLst>
            </p:cNvPr>
            <p:cNvSpPr/>
            <p:nvPr/>
          </p:nvSpPr>
          <p:spPr>
            <a:xfrm>
              <a:off x="-5583" y="0"/>
              <a:ext cx="72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ln>
                  <a:solidFill>
                    <a:srgbClr val="CC7900"/>
                  </a:solidFill>
                </a:ln>
                <a:solidFill>
                  <a:srgbClr val="E8B012"/>
                </a:solidFill>
              </a:endParaRPr>
            </a:p>
          </p:txBody>
        </p:sp>
        <p:sp>
          <p:nvSpPr>
            <p:cNvPr id="37" name="Rectangle 38">
              <a:extLst>
                <a:ext uri="{FF2B5EF4-FFF2-40B4-BE49-F238E27FC236}">
                  <a16:creationId xmlns:a16="http://schemas.microsoft.com/office/drawing/2014/main" id="{BC2EA18F-32C7-4981-B729-3152BA0C6E2E}"/>
                </a:ext>
              </a:extLst>
            </p:cNvPr>
            <p:cNvSpPr/>
            <p:nvPr/>
          </p:nvSpPr>
          <p:spPr>
            <a:xfrm>
              <a:off x="780235" y="0"/>
              <a:ext cx="360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B64B"/>
                </a:solidFill>
              </a:endParaRPr>
            </a:p>
          </p:txBody>
        </p:sp>
        <p:sp>
          <p:nvSpPr>
            <p:cNvPr id="38" name="Rectangle 39">
              <a:extLst>
                <a:ext uri="{FF2B5EF4-FFF2-40B4-BE49-F238E27FC236}">
                  <a16:creationId xmlns:a16="http://schemas.microsoft.com/office/drawing/2014/main" id="{11F22D4E-A0FF-4FE4-8712-7BD131B5D085}"/>
                </a:ext>
              </a:extLst>
            </p:cNvPr>
            <p:cNvSpPr/>
            <p:nvPr/>
          </p:nvSpPr>
          <p:spPr>
            <a:xfrm>
              <a:off x="1208863" y="0"/>
              <a:ext cx="144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39" name="Rectangle 40">
              <a:extLst>
                <a:ext uri="{FF2B5EF4-FFF2-40B4-BE49-F238E27FC236}">
                  <a16:creationId xmlns:a16="http://schemas.microsoft.com/office/drawing/2014/main" id="{082B748A-EF51-4BDF-B6C5-4E84C7C18CDA}"/>
                </a:ext>
              </a:extLst>
            </p:cNvPr>
            <p:cNvSpPr/>
            <p:nvPr/>
          </p:nvSpPr>
          <p:spPr>
            <a:xfrm>
              <a:off x="1423177" y="0"/>
              <a:ext cx="36000" cy="23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grpSp>
    </p:spTree>
    <p:extLst>
      <p:ext uri="{BB962C8B-B14F-4D97-AF65-F5344CB8AC3E}">
        <p14:creationId xmlns:p14="http://schemas.microsoft.com/office/powerpoint/2010/main" val="35121063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1275</Words>
  <Application>Microsoft Office PowerPoint</Application>
  <PresentationFormat>A4-Papier (210 x 297 mm)</PresentationFormat>
  <Paragraphs>179</Paragraphs>
  <Slides>4</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vt:i4>
      </vt:variant>
    </vt:vector>
  </HeadingPairs>
  <TitlesOfParts>
    <vt:vector size="13" baseType="lpstr">
      <vt:lpstr>Microsoft JhengHei</vt:lpstr>
      <vt:lpstr>Arial</vt:lpstr>
      <vt:lpstr>Calibri</vt:lpstr>
      <vt:lpstr>Calibri Light</vt:lpstr>
      <vt:lpstr>Nirmala UI</vt:lpstr>
      <vt:lpstr>Square721 BT</vt:lpstr>
      <vt:lpstr>Venus Rising</vt:lpstr>
      <vt:lpstr>Wingdings</vt:lpstr>
      <vt:lpstr>Office Theme</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Umer</dc:creator>
  <cp:lastModifiedBy>Watch Water</cp:lastModifiedBy>
  <cp:revision>308</cp:revision>
  <cp:lastPrinted>2017-07-03T12:53:38Z</cp:lastPrinted>
  <dcterms:created xsi:type="dcterms:W3CDTF">2016-09-21T13:56:32Z</dcterms:created>
  <dcterms:modified xsi:type="dcterms:W3CDTF">2017-07-03T14:00:35Z</dcterms:modified>
</cp:coreProperties>
</file>